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015" autoAdjust="0"/>
    <p:restoredTop sz="94660"/>
  </p:normalViewPr>
  <p:slideViewPr>
    <p:cSldViewPr snapToGrid="0">
      <p:cViewPr varScale="1">
        <p:scale>
          <a:sx n="87" d="100"/>
          <a:sy n="87" d="100"/>
        </p:scale>
        <p:origin x="198"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E19B76A-1A35-4656-A20D-94D39EBC9834}" type="datetimeFigureOut">
              <a:rPr lang="en-US" smtClean="0"/>
              <a:t>4/25/2019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DFD635B-6854-42A0-82CE-0E965A5704FB}" type="slidenum">
              <a:rPr lang="en-US" smtClean="0"/>
              <a:t>‹#›</a:t>
            </a:fld>
            <a:endParaRPr lang="en-US"/>
          </a:p>
        </p:txBody>
      </p:sp>
    </p:spTree>
    <p:extLst>
      <p:ext uri="{BB962C8B-B14F-4D97-AF65-F5344CB8AC3E}">
        <p14:creationId xmlns:p14="http://schemas.microsoft.com/office/powerpoint/2010/main" val="396634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Human’s are social creatures. Humans depend on each other for many things. As such, close relationships</a:t>
            </a:r>
            <a:r>
              <a:rPr lang="en-US" baseline="0" dirty="0" smtClean="0"/>
              <a:t> to other people are essential in the daily lives of most persons. Absence of these relationships can cause sadness and despondency. </a:t>
            </a:r>
          </a:p>
          <a:p>
            <a:r>
              <a:rPr lang="en-US" baseline="0" dirty="0" smtClean="0"/>
              <a:t>Close relationships maybe temporary like those between lovers or college roommates. Other relationships may be permanent. Permanent relationships include those between parents and children. </a:t>
            </a:r>
          </a:p>
          <a:p>
            <a:r>
              <a:rPr lang="en-US" baseline="0" dirty="0" smtClean="0"/>
              <a:t>Attachment refers to the feeling of connectivity between individuals. Equity refers to the perception of mutual benefits from a relationship. Self-disclosure refers to the tendency of people to express their inner feelings to those they relate to. </a:t>
            </a:r>
            <a:endParaRPr lang="en-US" dirty="0"/>
          </a:p>
        </p:txBody>
      </p:sp>
      <p:sp>
        <p:nvSpPr>
          <p:cNvPr id="4" name="Slide Number Placeholder 3"/>
          <p:cNvSpPr>
            <a:spLocks noGrp="1"/>
          </p:cNvSpPr>
          <p:nvPr>
            <p:ph type="sldNum" sz="quarter" idx="10"/>
          </p:nvPr>
        </p:nvSpPr>
        <p:spPr/>
        <p:txBody>
          <a:bodyPr/>
          <a:lstStyle/>
          <a:p>
            <a:fld id="{CDFD635B-6854-42A0-82CE-0E965A5704FB}" type="slidenum">
              <a:rPr lang="en-US" smtClean="0"/>
              <a:t>2</a:t>
            </a:fld>
            <a:endParaRPr lang="en-US"/>
          </a:p>
        </p:txBody>
      </p:sp>
    </p:spTree>
    <p:extLst>
      <p:ext uri="{BB962C8B-B14F-4D97-AF65-F5344CB8AC3E}">
        <p14:creationId xmlns:p14="http://schemas.microsoft.com/office/powerpoint/2010/main" val="26275900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Attachment differs</a:t>
            </a:r>
            <a:r>
              <a:rPr lang="en-US" baseline="0" dirty="0" smtClean="0"/>
              <a:t> depending on situations</a:t>
            </a:r>
          </a:p>
          <a:p>
            <a:r>
              <a:rPr lang="en-US" baseline="0" dirty="0" smtClean="0"/>
              <a:t>Childhood experiences are key determiners of one’s thinking process and hence determine one’s ability to trust and get attached to others. </a:t>
            </a:r>
          </a:p>
          <a:p>
            <a:r>
              <a:rPr lang="en-US" baseline="0" dirty="0" smtClean="0"/>
              <a:t>Attachment is a natural process. Harlow’s monkey experiment demonstrated the need for warmth and comfort to be a key determiner of attachment. In the experiment, attachment proved to be a greater necessity than food. </a:t>
            </a:r>
          </a:p>
          <a:p>
            <a:r>
              <a:rPr lang="en-US" baseline="0" dirty="0" smtClean="0"/>
              <a:t>The determiners of attachment between siblings differ from those between lovers or friends. </a:t>
            </a:r>
          </a:p>
        </p:txBody>
      </p:sp>
      <p:sp>
        <p:nvSpPr>
          <p:cNvPr id="4" name="Slide Number Placeholder 3"/>
          <p:cNvSpPr>
            <a:spLocks noGrp="1"/>
          </p:cNvSpPr>
          <p:nvPr>
            <p:ph type="sldNum" sz="quarter" idx="10"/>
          </p:nvPr>
        </p:nvSpPr>
        <p:spPr/>
        <p:txBody>
          <a:bodyPr/>
          <a:lstStyle/>
          <a:p>
            <a:fld id="{CDFD635B-6854-42A0-82CE-0E965A5704FB}" type="slidenum">
              <a:rPr lang="en-US" smtClean="0"/>
              <a:t>3</a:t>
            </a:fld>
            <a:endParaRPr lang="en-US"/>
          </a:p>
        </p:txBody>
      </p:sp>
    </p:spTree>
    <p:extLst>
      <p:ext uri="{BB962C8B-B14F-4D97-AF65-F5344CB8AC3E}">
        <p14:creationId xmlns:p14="http://schemas.microsoft.com/office/powerpoint/2010/main" val="39812350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statistics</a:t>
            </a:r>
            <a:r>
              <a:rPr lang="en-US" baseline="0" dirty="0" smtClean="0"/>
              <a:t> are based on Ainsworth’s strange situation experiment where the researcher subjected children to various strange situations. Most children were comfortable and trusted that the mother would be back. </a:t>
            </a:r>
          </a:p>
          <a:p>
            <a:r>
              <a:rPr lang="en-US" baseline="0" dirty="0" smtClean="0"/>
              <a:t>Because of the trust, the subjects with this form of attachment are not afraid of abandonment. They also feel the warmth of intimacy even in the short absence of the attachment figure. They also have a strong belief and trust in the figure of attachment. </a:t>
            </a:r>
          </a:p>
          <a:p>
            <a:r>
              <a:rPr lang="en-US" baseline="0" dirty="0" smtClean="0"/>
              <a:t>It is this trust that confers little distress in the absence of the figure of attachment.</a:t>
            </a:r>
          </a:p>
          <a:p>
            <a:r>
              <a:rPr lang="en-US" baseline="0" dirty="0" smtClean="0"/>
              <a:t>A positive view of oneself and others is central to this trust in others and comfort even in their absence. </a:t>
            </a:r>
          </a:p>
          <a:p>
            <a:r>
              <a:rPr lang="en-US" baseline="0" dirty="0" smtClean="0"/>
              <a:t>Such trust and lack of apprehension often causes positive emotions in both parties hence healthy relationships. </a:t>
            </a:r>
          </a:p>
          <a:p>
            <a:r>
              <a:rPr lang="en-US" baseline="0" dirty="0" smtClean="0"/>
              <a:t>People with secure attachment often feel satisfied in their relationships and support each other when in times of distress. </a:t>
            </a:r>
            <a:endParaRPr lang="en-US" dirty="0"/>
          </a:p>
        </p:txBody>
      </p:sp>
      <p:sp>
        <p:nvSpPr>
          <p:cNvPr id="4" name="Slide Number Placeholder 3"/>
          <p:cNvSpPr>
            <a:spLocks noGrp="1"/>
          </p:cNvSpPr>
          <p:nvPr>
            <p:ph type="sldNum" sz="quarter" idx="10"/>
          </p:nvPr>
        </p:nvSpPr>
        <p:spPr/>
        <p:txBody>
          <a:bodyPr/>
          <a:lstStyle/>
          <a:p>
            <a:fld id="{CDFD635B-6854-42A0-82CE-0E965A5704FB}" type="slidenum">
              <a:rPr lang="en-US" smtClean="0"/>
              <a:t>4</a:t>
            </a:fld>
            <a:endParaRPr lang="en-US"/>
          </a:p>
        </p:txBody>
      </p:sp>
    </p:spTree>
    <p:extLst>
      <p:ext uri="{BB962C8B-B14F-4D97-AF65-F5344CB8AC3E}">
        <p14:creationId xmlns:p14="http://schemas.microsoft.com/office/powerpoint/2010/main" val="34105994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Unlike</a:t>
            </a:r>
            <a:r>
              <a:rPr lang="en-US" baseline="0" dirty="0" smtClean="0"/>
              <a:t> the secure attachment, individuals with a preoccupied attachment style are anxious and possessive. Owing to their negative view of themselves, they often feel desperate to form bonds. The bonds they wish to form are, however, often only real in fantasy. The need to form fantasy bonds leave them in emotional hunger. While they need a partner for feed this hunger, they often do things that push their partner away hence a higher propensity to break up. </a:t>
            </a:r>
          </a:p>
          <a:p>
            <a:r>
              <a:rPr lang="en-US" baseline="0" dirty="0" smtClean="0"/>
              <a:t>In childhood, these individuals show abnormal distress. While the child wants to be close to the mother to feel secure, the child will often react indifferently to the mother when she appears after a period of absence. In adulthood, these indifference presents as anger in times of conflict. </a:t>
            </a:r>
            <a:endParaRPr lang="en-US" dirty="0"/>
          </a:p>
        </p:txBody>
      </p:sp>
      <p:sp>
        <p:nvSpPr>
          <p:cNvPr id="4" name="Slide Number Placeholder 3"/>
          <p:cNvSpPr>
            <a:spLocks noGrp="1"/>
          </p:cNvSpPr>
          <p:nvPr>
            <p:ph type="sldNum" sz="quarter" idx="10"/>
          </p:nvPr>
        </p:nvSpPr>
        <p:spPr/>
        <p:txBody>
          <a:bodyPr/>
          <a:lstStyle/>
          <a:p>
            <a:fld id="{CDFD635B-6854-42A0-82CE-0E965A5704FB}" type="slidenum">
              <a:rPr lang="en-US" smtClean="0"/>
              <a:t>5</a:t>
            </a:fld>
            <a:endParaRPr lang="en-US"/>
          </a:p>
        </p:txBody>
      </p:sp>
    </p:spTree>
    <p:extLst>
      <p:ext uri="{BB962C8B-B14F-4D97-AF65-F5344CB8AC3E}">
        <p14:creationId xmlns:p14="http://schemas.microsoft.com/office/powerpoint/2010/main" val="14000778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Individuals</a:t>
            </a:r>
            <a:r>
              <a:rPr lang="en-US" baseline="0" dirty="0" smtClean="0"/>
              <a:t> with this attachment style distance themselves from their partners. In isolation, they find pseudo-independence. The need for pseudo-independence is what makes them to parent themselves during childhood hence their lack of indifference in the absence of the mother. These people often want to push away loved ones hence their tendency to easily leave relationships. They may also fail to react in otherwise emotional situations. </a:t>
            </a:r>
            <a:endParaRPr lang="en-US" dirty="0"/>
          </a:p>
        </p:txBody>
      </p:sp>
      <p:sp>
        <p:nvSpPr>
          <p:cNvPr id="4" name="Slide Number Placeholder 3"/>
          <p:cNvSpPr>
            <a:spLocks noGrp="1"/>
          </p:cNvSpPr>
          <p:nvPr>
            <p:ph type="sldNum" sz="quarter" idx="10"/>
          </p:nvPr>
        </p:nvSpPr>
        <p:spPr/>
        <p:txBody>
          <a:bodyPr/>
          <a:lstStyle/>
          <a:p>
            <a:fld id="{CDFD635B-6854-42A0-82CE-0E965A5704FB}" type="slidenum">
              <a:rPr lang="en-US" smtClean="0"/>
              <a:t>6</a:t>
            </a:fld>
            <a:endParaRPr lang="en-US"/>
          </a:p>
        </p:txBody>
      </p:sp>
    </p:spTree>
    <p:extLst>
      <p:ext uri="{BB962C8B-B14F-4D97-AF65-F5344CB8AC3E}">
        <p14:creationId xmlns:p14="http://schemas.microsoft.com/office/powerpoint/2010/main" val="34444259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These individuals</a:t>
            </a:r>
            <a:r>
              <a:rPr lang="en-US" baseline="0" dirty="0" smtClean="0"/>
              <a:t> live in a unique ambivalence; they neither want to be too close or too distant from their partners. As such, these individuals attempt to consciously suppress their feelings. It is difficult to run away from one’s feelings hence the high anxiety and emotional storms that these people experience. They feel the need to form strong relationships for safety but also fear being hurt. This confusion leaves them uncommitted to relationships. </a:t>
            </a:r>
            <a:endParaRPr lang="en-US" dirty="0"/>
          </a:p>
        </p:txBody>
      </p:sp>
      <p:sp>
        <p:nvSpPr>
          <p:cNvPr id="4" name="Slide Number Placeholder 3"/>
          <p:cNvSpPr>
            <a:spLocks noGrp="1"/>
          </p:cNvSpPr>
          <p:nvPr>
            <p:ph type="sldNum" sz="quarter" idx="10"/>
          </p:nvPr>
        </p:nvSpPr>
        <p:spPr/>
        <p:txBody>
          <a:bodyPr/>
          <a:lstStyle/>
          <a:p>
            <a:fld id="{CDFD635B-6854-42A0-82CE-0E965A5704FB}" type="slidenum">
              <a:rPr lang="en-US" smtClean="0"/>
              <a:t>7</a:t>
            </a:fld>
            <a:endParaRPr lang="en-US"/>
          </a:p>
        </p:txBody>
      </p:sp>
    </p:spTree>
    <p:extLst>
      <p:ext uri="{BB962C8B-B14F-4D97-AF65-F5344CB8AC3E}">
        <p14:creationId xmlns:p14="http://schemas.microsoft.com/office/powerpoint/2010/main" val="23285567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Owing to</a:t>
            </a:r>
            <a:r>
              <a:rPr lang="en-US" baseline="0" dirty="0" smtClean="0"/>
              <a:t> their childhood, people with this type of attachment are often unaware of what to expect from relationships with others. They are therefore unpredictable. Like their childhood caregivers, they are likely to turn violent when one comes to them for security. They also have high anxiety. </a:t>
            </a:r>
            <a:endParaRPr lang="en-US" dirty="0"/>
          </a:p>
        </p:txBody>
      </p:sp>
      <p:sp>
        <p:nvSpPr>
          <p:cNvPr id="4" name="Slide Number Placeholder 3"/>
          <p:cNvSpPr>
            <a:spLocks noGrp="1"/>
          </p:cNvSpPr>
          <p:nvPr>
            <p:ph type="sldNum" sz="quarter" idx="10"/>
          </p:nvPr>
        </p:nvSpPr>
        <p:spPr/>
        <p:txBody>
          <a:bodyPr/>
          <a:lstStyle/>
          <a:p>
            <a:fld id="{CDFD635B-6854-42A0-82CE-0E965A5704FB}" type="slidenum">
              <a:rPr lang="en-US" smtClean="0"/>
              <a:t>8</a:t>
            </a:fld>
            <a:endParaRPr lang="en-US"/>
          </a:p>
        </p:txBody>
      </p:sp>
    </p:spTree>
    <p:extLst>
      <p:ext uri="{BB962C8B-B14F-4D97-AF65-F5344CB8AC3E}">
        <p14:creationId xmlns:p14="http://schemas.microsoft.com/office/powerpoint/2010/main" val="151275115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equity theory was initially advanced by Elaine Hatfield.</a:t>
            </a:r>
            <a:r>
              <a:rPr lang="en-US" baseline="0" dirty="0" smtClean="0"/>
              <a:t> The theory proposes that each party in a relationship attempts to maximize their outcomes. Parties often try to strike a balance for equity. Adherence to this balance enhances closeness while a perception of inequity causes distress and is deleterious to the relationship. Restoring equity where there is inequity is often distressing and can cause depression. </a:t>
            </a:r>
          </a:p>
          <a:p>
            <a:r>
              <a:rPr lang="en-US" dirty="0" smtClean="0"/>
              <a:t>Investment</a:t>
            </a:r>
            <a:r>
              <a:rPr lang="en-US" baseline="0" dirty="0" smtClean="0"/>
              <a:t> in a relationship includes everything that one perceives to be giving. Rewards are the outcomes or what one thinks they are getting. Rewards would even include getting someone of one’s desirable qualities. </a:t>
            </a:r>
            <a:endParaRPr lang="en-US" dirty="0"/>
          </a:p>
        </p:txBody>
      </p:sp>
      <p:sp>
        <p:nvSpPr>
          <p:cNvPr id="4" name="Slide Number Placeholder 3"/>
          <p:cNvSpPr>
            <a:spLocks noGrp="1"/>
          </p:cNvSpPr>
          <p:nvPr>
            <p:ph type="sldNum" sz="quarter" idx="10"/>
          </p:nvPr>
        </p:nvSpPr>
        <p:spPr/>
        <p:txBody>
          <a:bodyPr/>
          <a:lstStyle/>
          <a:p>
            <a:fld id="{CDFD635B-6854-42A0-82CE-0E965A5704FB}" type="slidenum">
              <a:rPr lang="en-US" smtClean="0"/>
              <a:t>9</a:t>
            </a:fld>
            <a:endParaRPr lang="en-US"/>
          </a:p>
        </p:txBody>
      </p:sp>
    </p:spTree>
    <p:extLst>
      <p:ext uri="{BB962C8B-B14F-4D97-AF65-F5344CB8AC3E}">
        <p14:creationId xmlns:p14="http://schemas.microsoft.com/office/powerpoint/2010/main" val="123074827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a:t>
            </a:r>
            <a:r>
              <a:rPr lang="en-US" baseline="0" dirty="0" smtClean="0"/>
              <a:t> relationships, people often have expectations. It is important for them to receive as much as they get. Failure to receive this much causes dissatisfaction and distress. </a:t>
            </a:r>
            <a:endParaRPr lang="en-US" dirty="0"/>
          </a:p>
        </p:txBody>
      </p:sp>
      <p:sp>
        <p:nvSpPr>
          <p:cNvPr id="4" name="Slide Number Placeholder 3"/>
          <p:cNvSpPr>
            <a:spLocks noGrp="1"/>
          </p:cNvSpPr>
          <p:nvPr>
            <p:ph type="sldNum" sz="quarter" idx="10"/>
          </p:nvPr>
        </p:nvSpPr>
        <p:spPr/>
        <p:txBody>
          <a:bodyPr/>
          <a:lstStyle/>
          <a:p>
            <a:fld id="{CDFD635B-6854-42A0-82CE-0E965A5704FB}" type="slidenum">
              <a:rPr lang="en-US" smtClean="0"/>
              <a:t>10</a:t>
            </a:fld>
            <a:endParaRPr lang="en-US"/>
          </a:p>
        </p:txBody>
      </p:sp>
    </p:spTree>
    <p:extLst>
      <p:ext uri="{BB962C8B-B14F-4D97-AF65-F5344CB8AC3E}">
        <p14:creationId xmlns:p14="http://schemas.microsoft.com/office/powerpoint/2010/main" val="366740985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For one to disclose</a:t>
            </a:r>
            <a:r>
              <a:rPr lang="en-US" baseline="0" dirty="0" smtClean="0"/>
              <a:t> their intimate aspects to other people, they have to trust these other persons. On the other side, one is more likely to trust a partner who is willing to disclose their intimate aspects. As the closeness and trust in a relationship grows, so does the willingness to disclose intimate aspects. The disclosure of intimate aspects further strengthens the trust between partners and enhances their closeness. This closeness is what causes the sensation of love and satisfaction in a relationship. </a:t>
            </a:r>
          </a:p>
          <a:p>
            <a:r>
              <a:rPr lang="en-US" baseline="0" dirty="0" smtClean="0"/>
              <a:t>However, females are more likely to disclose intimate aspects than men. This imbalance in disclosure reciprocity can cause discomfort and conflict. </a:t>
            </a:r>
            <a:endParaRPr lang="en-US" dirty="0"/>
          </a:p>
        </p:txBody>
      </p:sp>
      <p:sp>
        <p:nvSpPr>
          <p:cNvPr id="4" name="Slide Number Placeholder 3"/>
          <p:cNvSpPr>
            <a:spLocks noGrp="1"/>
          </p:cNvSpPr>
          <p:nvPr>
            <p:ph type="sldNum" sz="quarter" idx="10"/>
          </p:nvPr>
        </p:nvSpPr>
        <p:spPr/>
        <p:txBody>
          <a:bodyPr/>
          <a:lstStyle/>
          <a:p>
            <a:fld id="{CDFD635B-6854-42A0-82CE-0E965A5704FB}" type="slidenum">
              <a:rPr lang="en-US" smtClean="0"/>
              <a:t>12</a:t>
            </a:fld>
            <a:endParaRPr lang="en-US"/>
          </a:p>
        </p:txBody>
      </p:sp>
    </p:spTree>
    <p:extLst>
      <p:ext uri="{BB962C8B-B14F-4D97-AF65-F5344CB8AC3E}">
        <p14:creationId xmlns:p14="http://schemas.microsoft.com/office/powerpoint/2010/main" val="101600022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9" name="Rectangle 8"/>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bwMode="gray">
          <a:xfrm>
            <a:off x="1154955" y="4777380"/>
            <a:ext cx="8825658"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bwMode="gray">
          <a:xfrm rot="5400000">
            <a:off x="10158984" y="1792224"/>
            <a:ext cx="990599" cy="304799"/>
          </a:xfrm>
        </p:spPr>
        <p:txBody>
          <a:bodyPr anchor="t"/>
          <a:lstStyle>
            <a:lvl1pPr algn="l">
              <a:defRPr b="0" i="0">
                <a:solidFill>
                  <a:schemeClr val="bg1">
                    <a:alpha val="60000"/>
                  </a:schemeClr>
                </a:solidFill>
              </a:defRPr>
            </a:lvl1pPr>
          </a:lstStyle>
          <a:p>
            <a:fld id="{3321C689-B62C-4F04-BC4E-2774EA4E0471}" type="datetimeFigureOut">
              <a:rPr lang="en-US" smtClean="0"/>
              <a:t>4/25/2019</a:t>
            </a:fld>
            <a:endParaRPr lang="en-US"/>
          </a:p>
        </p:txBody>
      </p:sp>
      <p:sp>
        <p:nvSpPr>
          <p:cNvPr id="5" name="Footer Placeholder 4"/>
          <p:cNvSpPr>
            <a:spLocks noGrp="1"/>
          </p:cNvSpPr>
          <p:nvPr>
            <p:ph type="ftr" sz="quarter" idx="11"/>
          </p:nvPr>
        </p:nvSpPr>
        <p:spPr bwMode="gray">
          <a:xfrm rot="5400000">
            <a:off x="8951976" y="3227832"/>
            <a:ext cx="3859795" cy="304801"/>
          </a:xfrm>
        </p:spPr>
        <p:txBody>
          <a:bodyPr/>
          <a:lstStyle>
            <a:lvl1pPr>
              <a:defRPr b="0" i="0">
                <a:solidFill>
                  <a:schemeClr val="bg1">
                    <a:alpha val="60000"/>
                  </a:schemeClr>
                </a:solidFill>
              </a:defRPr>
            </a:lvl1pPr>
          </a:lstStyle>
          <a:p>
            <a:endParaRPr lang="en-US"/>
          </a:p>
        </p:txBody>
      </p:sp>
      <p:sp>
        <p:nvSpPr>
          <p:cNvPr id="11" name="Rectangle 1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Slide Number Placeholder 5"/>
          <p:cNvSpPr>
            <a:spLocks noGrp="1"/>
          </p:cNvSpPr>
          <p:nvPr>
            <p:ph type="sldNum" sz="quarter" idx="12"/>
          </p:nvPr>
        </p:nvSpPr>
        <p:spPr>
          <a:xfrm>
            <a:off x="10352540" y="295729"/>
            <a:ext cx="838199" cy="767687"/>
          </a:xfrm>
        </p:spPr>
        <p:txBody>
          <a:bodyPr/>
          <a:lstStyle/>
          <a:p>
            <a:fld id="{F4EAFC08-28E6-4A2A-9516-5B0EB3FE297E}" type="slidenum">
              <a:rPr lang="en-US" smtClean="0"/>
              <a:t>‹#›</a:t>
            </a:fld>
            <a:endParaRPr lang="en-US"/>
          </a:p>
        </p:txBody>
      </p:sp>
    </p:spTree>
    <p:extLst>
      <p:ext uri="{BB962C8B-B14F-4D97-AF65-F5344CB8AC3E}">
        <p14:creationId xmlns:p14="http://schemas.microsoft.com/office/powerpoint/2010/main" val="39645841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a:xfrm>
            <a:off x="1154954" y="2603500"/>
            <a:ext cx="8825659" cy="34163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3321C689-B62C-4F04-BC4E-2774EA4E0471}" type="datetimeFigureOut">
              <a:rPr lang="en-US" smtClean="0"/>
              <a:t>4/25/2019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4EAFC08-28E6-4A2A-9516-5B0EB3FE297E}" type="slidenum">
              <a:rPr lang="en-US" smtClean="0"/>
              <a:t>‹#›</a:t>
            </a:fld>
            <a:endParaRPr lang="en-US"/>
          </a:p>
        </p:txBody>
      </p:sp>
    </p:spTree>
    <p:extLst>
      <p:ext uri="{BB962C8B-B14F-4D97-AF65-F5344CB8AC3E}">
        <p14:creationId xmlns:p14="http://schemas.microsoft.com/office/powerpoint/2010/main" val="7739268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bwMode="gray">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677645"/>
            <a:ext cx="4351025" cy="2283824"/>
          </a:xfrm>
        </p:spPr>
        <p:txBody>
          <a:bodyPr anchor="ctr"/>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895559" y="2677644"/>
            <a:ext cx="3757545" cy="2283824"/>
          </a:xfrm>
        </p:spPr>
        <p:txBody>
          <a:bodyPr anchor="ctr"/>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321C689-B62C-4F04-BC4E-2774EA4E0471}" type="datetimeFigureOut">
              <a:rPr lang="en-US" smtClean="0"/>
              <a:t>4/25/2019</a:t>
            </a:fld>
            <a:endParaRPr lang="en-US"/>
          </a:p>
        </p:txBody>
      </p:sp>
      <p:sp>
        <p:nvSpPr>
          <p:cNvPr id="5" name="Footer Placeholder 4"/>
          <p:cNvSpPr>
            <a:spLocks noGrp="1"/>
          </p:cNvSpPr>
          <p:nvPr>
            <p:ph type="ftr" sz="quarter" idx="11"/>
          </p:nvPr>
        </p:nvSpPr>
        <p:spPr/>
        <p:txBody>
          <a:bodyPr/>
          <a:lstStyle/>
          <a:p>
            <a:endParaRPr lang="en-US"/>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F4EAFC08-28E6-4A2A-9516-5B0EB3FE297E}" type="slidenum">
              <a:rPr lang="en-US" smtClean="0"/>
              <a:t>‹#›</a:t>
            </a:fld>
            <a:endParaRPr lang="en-US"/>
          </a:p>
        </p:txBody>
      </p:sp>
    </p:spTree>
    <p:extLst>
      <p:ext uri="{BB962C8B-B14F-4D97-AF65-F5344CB8AC3E}">
        <p14:creationId xmlns:p14="http://schemas.microsoft.com/office/powerpoint/2010/main" val="2040133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54954" y="2603500"/>
            <a:ext cx="4825158" cy="3416301"/>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208712" y="2603500"/>
            <a:ext cx="4825159" cy="3416300"/>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3321C689-B62C-4F04-BC4E-2774EA4E0471}" type="datetimeFigureOut">
              <a:rPr lang="en-US" smtClean="0"/>
              <a:t>4/25/2019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4EAFC08-28E6-4A2A-9516-5B0EB3FE297E}" type="slidenum">
              <a:rPr lang="en-US" smtClean="0"/>
              <a:t>‹#›</a:t>
            </a:fld>
            <a:endParaRPr lang="en-US"/>
          </a:p>
        </p:txBody>
      </p:sp>
    </p:spTree>
    <p:extLst>
      <p:ext uri="{BB962C8B-B14F-4D97-AF65-F5344CB8AC3E}">
        <p14:creationId xmlns:p14="http://schemas.microsoft.com/office/powerpoint/2010/main" val="24734196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208712" y="3179762"/>
            <a:ext cx="4825159" cy="2840039"/>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3321C689-B62C-4F04-BC4E-2774EA4E0471}" type="datetimeFigureOut">
              <a:rPr lang="en-US" smtClean="0"/>
              <a:t>4/25/2019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4EAFC08-28E6-4A2A-9516-5B0EB3FE297E}" type="slidenum">
              <a:rPr lang="en-US" smtClean="0"/>
              <a:t>‹#›</a:t>
            </a:fld>
            <a:endParaRPr lang="en-US"/>
          </a:p>
        </p:txBody>
      </p:sp>
    </p:spTree>
    <p:extLst>
      <p:ext uri="{BB962C8B-B14F-4D97-AF65-F5344CB8AC3E}">
        <p14:creationId xmlns:p14="http://schemas.microsoft.com/office/powerpoint/2010/main" val="42641210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Title 1"/>
          <p:cNvSpPr>
            <a:spLocks noGrp="1"/>
          </p:cNvSpPr>
          <p:nvPr>
            <p:ph type="title"/>
          </p:nvPr>
        </p:nvSpPr>
        <p:spPr>
          <a:xfrm>
            <a:off x="1154954" y="973668"/>
            <a:ext cx="8761413" cy="706964"/>
          </a:xfrm>
        </p:spPr>
        <p:txBody>
          <a:bodyPr/>
          <a:lstStyle>
            <a:lvl1pPr>
              <a:defRPr/>
            </a:lvl1p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3321C689-B62C-4F04-BC4E-2774EA4E0471}" type="datetimeFigureOut">
              <a:rPr lang="en-US" smtClean="0"/>
              <a:t>4/25/2019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4EAFC08-28E6-4A2A-9516-5B0EB3FE297E}" type="slidenum">
              <a:rPr lang="en-US" smtClean="0"/>
              <a:t>‹#›</a:t>
            </a:fld>
            <a:endParaRPr lang="en-US"/>
          </a:p>
        </p:txBody>
      </p:sp>
    </p:spTree>
    <p:extLst>
      <p:ext uri="{BB962C8B-B14F-4D97-AF65-F5344CB8AC3E}">
        <p14:creationId xmlns:p14="http://schemas.microsoft.com/office/powerpoint/2010/main" val="14665637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321C689-B62C-4F04-BC4E-2774EA4E0471}" type="datetimeFigureOut">
              <a:rPr lang="en-US" smtClean="0"/>
              <a:t>4/25/2019</a:t>
            </a:fld>
            <a:endParaRPr lang="en-US"/>
          </a:p>
        </p:txBody>
      </p:sp>
      <p:sp>
        <p:nvSpPr>
          <p:cNvPr id="3" name="Footer Placeholder 2"/>
          <p:cNvSpPr>
            <a:spLocks noGrp="1"/>
          </p:cNvSpPr>
          <p:nvPr>
            <p:ph type="ftr" sz="quarter" idx="11"/>
          </p:nvPr>
        </p:nvSpPr>
        <p:spPr/>
        <p:txBody>
          <a:bodyPr/>
          <a:lstStyle/>
          <a:p>
            <a:endParaRPr lang="en-US"/>
          </a:p>
        </p:txBody>
      </p:sp>
      <p:sp>
        <p:nvSpPr>
          <p:cNvPr id="7" name="Rectangle 6"/>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F4EAFC08-28E6-4A2A-9516-5B0EB3FE297E}" type="slidenum">
              <a:rPr lang="en-US" smtClean="0"/>
              <a:t>‹#›</a:t>
            </a:fld>
            <a:endParaRPr lang="en-US"/>
          </a:p>
        </p:txBody>
      </p:sp>
    </p:spTree>
    <p:extLst>
      <p:ext uri="{BB962C8B-B14F-4D97-AF65-F5344CB8AC3E}">
        <p14:creationId xmlns:p14="http://schemas.microsoft.com/office/powerpoint/2010/main" val="1185905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295400"/>
            <a:ext cx="2793158" cy="1600200"/>
          </a:xfrm>
        </p:spPr>
        <p:txBody>
          <a:bodyPr anchor="b"/>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5781146" y="1447800"/>
            <a:ext cx="5190066" cy="4572000"/>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bwMode="gray">
          <a:xfrm>
            <a:off x="1154954" y="3129280"/>
            <a:ext cx="2793158" cy="2895599"/>
          </a:xfrm>
        </p:spPr>
        <p:txBody>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321C689-B62C-4F04-BC4E-2774EA4E0471}" type="datetimeFigureOut">
              <a:rPr lang="en-US" smtClean="0"/>
              <a:t>4/25/2019</a:t>
            </a:fld>
            <a:endParaRPr lang="en-US"/>
          </a:p>
        </p:txBody>
      </p:sp>
      <p:sp>
        <p:nvSpPr>
          <p:cNvPr id="6" name="Footer Placeholder 5"/>
          <p:cNvSpPr>
            <a:spLocks noGrp="1"/>
          </p:cNvSpPr>
          <p:nvPr>
            <p:ph type="ftr" sz="quarter" idx="11"/>
          </p:nvPr>
        </p:nvSpPr>
        <p:spPr/>
        <p:txBody>
          <a:bodyPr/>
          <a:lstStyle/>
          <a:p>
            <a:endParaRPr lang="en-US"/>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F4EAFC08-28E6-4A2A-9516-5B0EB3FE297E}" type="slidenum">
              <a:rPr lang="en-US" smtClean="0"/>
              <a:t>‹#›</a:t>
            </a:fld>
            <a:endParaRPr lang="en-US"/>
          </a:p>
        </p:txBody>
      </p:sp>
    </p:spTree>
    <p:extLst>
      <p:ext uri="{BB962C8B-B14F-4D97-AF65-F5344CB8AC3E}">
        <p14:creationId xmlns:p14="http://schemas.microsoft.com/office/powerpoint/2010/main" val="28366785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693333"/>
            <a:ext cx="3865134" cy="1735667"/>
          </a:xfrm>
        </p:spPr>
        <p:txBody>
          <a:bodyPr anchor="b">
            <a:normAutofit/>
          </a:bodyPr>
          <a:lstStyle>
            <a:lvl1pPr algn="l">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marL="0" lvl="0" indent="0" algn="ctr">
              <a:buNone/>
            </a:pPr>
            <a:r>
              <a:rPr lang="en-US" smtClean="0"/>
              <a:t>Click icon to add picture</a:t>
            </a:r>
            <a:endParaRPr lang="en-US" dirty="0"/>
          </a:p>
        </p:txBody>
      </p:sp>
      <p:sp>
        <p:nvSpPr>
          <p:cNvPr id="4" name="Text Placeholder 3"/>
          <p:cNvSpPr>
            <a:spLocks noGrp="1"/>
          </p:cNvSpPr>
          <p:nvPr>
            <p:ph type="body" sz="half" idx="2"/>
          </p:nvPr>
        </p:nvSpPr>
        <p:spPr bwMode="gray">
          <a:xfrm>
            <a:off x="1154954" y="3657600"/>
            <a:ext cx="3859212" cy="1371600"/>
          </a:xfrm>
        </p:spPr>
        <p:txBody>
          <a:bodyPr>
            <a:normAutofit/>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321C689-B62C-4F04-BC4E-2774EA4E0471}" type="datetimeFigureOut">
              <a:rPr lang="en-US" smtClean="0"/>
              <a:t>4/25/2019</a:t>
            </a:fld>
            <a:endParaRPr lang="en-US"/>
          </a:p>
        </p:txBody>
      </p:sp>
      <p:sp>
        <p:nvSpPr>
          <p:cNvPr id="6" name="Footer Placeholder 5"/>
          <p:cNvSpPr>
            <a:spLocks noGrp="1"/>
          </p:cNvSpPr>
          <p:nvPr>
            <p:ph type="ftr" sz="quarter" idx="11"/>
          </p:nvPr>
        </p:nvSpPr>
        <p:spPr/>
        <p:txBody>
          <a:bodyPr/>
          <a:lstStyle/>
          <a:p>
            <a:endParaRPr lang="en-US"/>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F4EAFC08-28E6-4A2A-9516-5B0EB3FE297E}" type="slidenum">
              <a:rPr lang="en-US" smtClean="0"/>
              <a:t>‹#›</a:t>
            </a:fld>
            <a:endParaRPr lang="en-US"/>
          </a:p>
        </p:txBody>
      </p:sp>
    </p:spTree>
    <p:extLst>
      <p:ext uri="{BB962C8B-B14F-4D97-AF65-F5344CB8AC3E}">
        <p14:creationId xmlns:p14="http://schemas.microsoft.com/office/powerpoint/2010/main" val="38730485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3" name="Rectangle 12"/>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1"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4969927"/>
            <a:ext cx="8825659"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54954" y="685800"/>
            <a:ext cx="8825659"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4" y="5536665"/>
            <a:ext cx="8825658" cy="493712"/>
          </a:xfrm>
        </p:spPr>
        <p:txBody>
          <a:bodyPr>
            <a:normAutofit/>
          </a:bodyPr>
          <a:lstStyle>
            <a:lvl1pPr marL="0" indent="0">
              <a:buNone/>
              <a:defRPr sz="12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321C689-B62C-4F04-BC4E-2774EA4E0471}" type="datetimeFigureOut">
              <a:rPr lang="en-US" smtClean="0"/>
              <a:t>4/25/2019</a:t>
            </a:fld>
            <a:endParaRPr lang="en-US"/>
          </a:p>
        </p:txBody>
      </p:sp>
      <p:sp>
        <p:nvSpPr>
          <p:cNvPr id="6" name="Footer Placeholder 5"/>
          <p:cNvSpPr>
            <a:spLocks noGrp="1"/>
          </p:cNvSpPr>
          <p:nvPr>
            <p:ph type="ftr" sz="quarter" idx="11"/>
          </p:nvPr>
        </p:nvSpPr>
        <p:spPr/>
        <p:txBody>
          <a:bodyPr/>
          <a:lstStyle/>
          <a:p>
            <a:endParaRPr lang="en-US"/>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F4EAFC08-28E6-4A2A-9516-5B0EB3FE297E}" type="slidenum">
              <a:rPr lang="en-US" smtClean="0"/>
              <a:t>‹#›</a:t>
            </a:fld>
            <a:endParaRPr lang="en-US"/>
          </a:p>
        </p:txBody>
      </p:sp>
    </p:spTree>
    <p:extLst>
      <p:ext uri="{BB962C8B-B14F-4D97-AF65-F5344CB8AC3E}">
        <p14:creationId xmlns:p14="http://schemas.microsoft.com/office/powerpoint/2010/main" val="28621494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48798" y="1063417"/>
            <a:ext cx="8831816" cy="1372986"/>
          </a:xfrm>
        </p:spPr>
        <p:txBody>
          <a:bodyPr/>
          <a:lstStyle>
            <a:lvl1pPr>
              <a:defRPr sz="4000"/>
            </a:lvl1pPr>
          </a:lstStyle>
          <a:p>
            <a:r>
              <a:rPr lang="en-US" smtClean="0"/>
              <a:t>Click to edit Master title style</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321C689-B62C-4F04-BC4E-2774EA4E0471}" type="datetimeFigureOut">
              <a:rPr lang="en-US" smtClean="0"/>
              <a:t>4/25/2019</a:t>
            </a:fld>
            <a:endParaRPr lang="en-US"/>
          </a:p>
        </p:txBody>
      </p:sp>
      <p:sp>
        <p:nvSpPr>
          <p:cNvPr id="5" name="Footer Placeholder 4"/>
          <p:cNvSpPr>
            <a:spLocks noGrp="1"/>
          </p:cNvSpPr>
          <p:nvPr>
            <p:ph type="ftr" sz="quarter" idx="11"/>
          </p:nvPr>
        </p:nvSpPr>
        <p:spPr/>
        <p:txBody>
          <a:bodyPr/>
          <a:lstStyle/>
          <a:p>
            <a:endParaRPr lang="en-US"/>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F4EAFC08-28E6-4A2A-9516-5B0EB3FE297E}" type="slidenum">
              <a:rPr lang="en-US" smtClean="0"/>
              <a:t>‹#›</a:t>
            </a:fld>
            <a:endParaRPr lang="en-US"/>
          </a:p>
        </p:txBody>
      </p:sp>
    </p:spTree>
    <p:extLst>
      <p:ext uri="{BB962C8B-B14F-4D97-AF65-F5344CB8AC3E}">
        <p14:creationId xmlns:p14="http://schemas.microsoft.com/office/powerpoint/2010/main" val="346532547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7" name="Rectangle 16"/>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Oval 19"/>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Oval 24"/>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6" name="TextBox 15"/>
          <p:cNvSpPr txBox="1"/>
          <p:nvPr/>
        </p:nvSpPr>
        <p:spPr bwMode="gray">
          <a:xfrm>
            <a:off x="881566" y="607336"/>
            <a:ext cx="801912"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13" name="TextBox 12"/>
          <p:cNvSpPr txBox="1"/>
          <p:nvPr/>
        </p:nvSpPr>
        <p:spPr bwMode="gray">
          <a:xfrm>
            <a:off x="9884458" y="2613787"/>
            <a:ext cx="652763"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2" name="Title 1"/>
          <p:cNvSpPr>
            <a:spLocks noGrp="1"/>
          </p:cNvSpPr>
          <p:nvPr>
            <p:ph type="title"/>
          </p:nvPr>
        </p:nvSpPr>
        <p:spPr>
          <a:xfrm>
            <a:off x="1581878" y="982134"/>
            <a:ext cx="8453906" cy="2696632"/>
          </a:xfrm>
        </p:spPr>
        <p:txBody>
          <a:bodyPr/>
          <a:lstStyle>
            <a:lvl1pPr>
              <a:defRPr sz="4000"/>
            </a:lvl1pPr>
          </a:lstStyle>
          <a:p>
            <a:r>
              <a:rPr lang="en-US" smtClean="0"/>
              <a:t>Click to edit Master title style</a:t>
            </a:r>
            <a:endParaRPr lang="en-US" dirty="0"/>
          </a:p>
        </p:txBody>
      </p:sp>
      <p:sp>
        <p:nvSpPr>
          <p:cNvPr id="14" name="Text Placeholder 3"/>
          <p:cNvSpPr>
            <a:spLocks noGrp="1"/>
          </p:cNvSpPr>
          <p:nvPr>
            <p:ph type="body" sz="half" idx="13"/>
          </p:nvPr>
        </p:nvSpPr>
        <p:spPr bwMode="gray">
          <a:xfrm>
            <a:off x="1945945" y="3678766"/>
            <a:ext cx="7731219" cy="342174"/>
          </a:xfrm>
        </p:spPr>
        <p:txBody>
          <a:bodyPr anchor="t">
            <a:normAutofit/>
          </a:bodyPr>
          <a:lstStyle>
            <a:lvl1pPr marL="0" indent="0">
              <a:buNone/>
              <a:defRPr lang="en-US" sz="1400" b="0" i="0" kern="1200" cap="small" dirty="0">
                <a:solidFill>
                  <a:schemeClr val="accent1">
                    <a:lumMod val="60000"/>
                    <a:lumOff val="40000"/>
                  </a:schemeClr>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0" name="Text Placeholder 3"/>
          <p:cNvSpPr>
            <a:spLocks noGrp="1"/>
          </p:cNvSpPr>
          <p:nvPr>
            <p:ph type="body" sz="half" idx="2"/>
          </p:nvPr>
        </p:nvSpPr>
        <p:spPr>
          <a:xfrm>
            <a:off x="1154954" y="5029199"/>
            <a:ext cx="9244897" cy="997857"/>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321C689-B62C-4F04-BC4E-2774EA4E0471}" type="datetimeFigureOut">
              <a:rPr lang="en-US" smtClean="0"/>
              <a:t>4/25/2019</a:t>
            </a:fld>
            <a:endParaRPr lang="en-US"/>
          </a:p>
        </p:txBody>
      </p:sp>
      <p:sp>
        <p:nvSpPr>
          <p:cNvPr id="5" name="Footer Placeholder 4"/>
          <p:cNvSpPr>
            <a:spLocks noGrp="1"/>
          </p:cNvSpPr>
          <p:nvPr>
            <p:ph type="ftr" sz="quarter" idx="11"/>
          </p:nvPr>
        </p:nvSpPr>
        <p:spPr/>
        <p:txBody>
          <a:bodyPr/>
          <a:lstStyle/>
          <a:p>
            <a:endParaRPr lang="en-US"/>
          </a:p>
        </p:txBody>
      </p:sp>
      <p:sp>
        <p:nvSpPr>
          <p:cNvPr id="19" name="Rectangle 18"/>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F4EAFC08-28E6-4A2A-9516-5B0EB3FE297E}" type="slidenum">
              <a:rPr lang="en-US" smtClean="0"/>
              <a:t>‹#›</a:t>
            </a:fld>
            <a:endParaRPr lang="en-US"/>
          </a:p>
        </p:txBody>
      </p:sp>
    </p:spTree>
    <p:extLst>
      <p:ext uri="{BB962C8B-B14F-4D97-AF65-F5344CB8AC3E}">
        <p14:creationId xmlns:p14="http://schemas.microsoft.com/office/powerpoint/2010/main" val="418891123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4" y="5024967"/>
            <a:ext cx="8825659" cy="860400"/>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321C689-B62C-4F04-BC4E-2774EA4E0471}" type="datetimeFigureOut">
              <a:rPr lang="en-US" smtClean="0"/>
              <a:t>4/25/2019</a:t>
            </a:fld>
            <a:endParaRPr lang="en-US"/>
          </a:p>
        </p:txBody>
      </p:sp>
      <p:sp>
        <p:nvSpPr>
          <p:cNvPr id="5" name="Footer Placeholder 4"/>
          <p:cNvSpPr>
            <a:spLocks noGrp="1"/>
          </p:cNvSpPr>
          <p:nvPr>
            <p:ph type="ftr" sz="quarter" idx="11"/>
          </p:nvPr>
        </p:nvSpPr>
        <p:spPr/>
        <p:txBody>
          <a:bodyPr/>
          <a:lstStyle/>
          <a:p>
            <a:endParaRPr lang="en-US"/>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F4EAFC08-28E6-4A2A-9516-5B0EB3FE297E}" type="slidenum">
              <a:rPr lang="en-US" smtClean="0"/>
              <a:t>‹#›</a:t>
            </a:fld>
            <a:endParaRPr lang="en-US"/>
          </a:p>
        </p:txBody>
      </p:sp>
    </p:spTree>
    <p:extLst>
      <p:ext uri="{BB962C8B-B14F-4D97-AF65-F5344CB8AC3E}">
        <p14:creationId xmlns:p14="http://schemas.microsoft.com/office/powerpoint/2010/main" val="62232494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smtClean="0"/>
              <a:t>Click to edit Master title style</a:t>
            </a:r>
            <a:endParaRPr lang="en-US" dirty="0"/>
          </a:p>
        </p:txBody>
      </p:sp>
      <p:sp>
        <p:nvSpPr>
          <p:cNvPr id="3" name="Text Placeholder 2"/>
          <p:cNvSpPr>
            <a:spLocks noGrp="1"/>
          </p:cNvSpPr>
          <p:nvPr>
            <p:ph type="body" idx="1"/>
          </p:nvPr>
        </p:nvSpPr>
        <p:spPr>
          <a:xfrm>
            <a:off x="1154954" y="2603502"/>
            <a:ext cx="314187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6" name="Text Placeholder 3"/>
          <p:cNvSpPr>
            <a:spLocks noGrp="1"/>
          </p:cNvSpPr>
          <p:nvPr>
            <p:ph type="body" sz="half" idx="15"/>
          </p:nvPr>
        </p:nvSpPr>
        <p:spPr>
          <a:xfrm>
            <a:off x="1154953" y="3179764"/>
            <a:ext cx="314187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4512721" y="2603500"/>
            <a:ext cx="3147009"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9" name="Text Placeholder 3"/>
          <p:cNvSpPr>
            <a:spLocks noGrp="1"/>
          </p:cNvSpPr>
          <p:nvPr>
            <p:ph type="body" sz="half" idx="16"/>
          </p:nvPr>
        </p:nvSpPr>
        <p:spPr>
          <a:xfrm>
            <a:off x="4512721" y="3179763"/>
            <a:ext cx="314700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888135" y="2603501"/>
            <a:ext cx="3145730"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Text Placeholder 3"/>
          <p:cNvSpPr>
            <a:spLocks noGrp="1"/>
          </p:cNvSpPr>
          <p:nvPr>
            <p:ph type="body" sz="half" idx="17"/>
          </p:nvPr>
        </p:nvSpPr>
        <p:spPr>
          <a:xfrm>
            <a:off x="7888329" y="3179762"/>
            <a:ext cx="3145536"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7" name="Straight Connector 16"/>
          <p:cNvCxnSpPr/>
          <p:nvPr/>
        </p:nvCxnSpPr>
        <p:spPr>
          <a:xfrm>
            <a:off x="440397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77240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3321C689-B62C-4F04-BC4E-2774EA4E0471}" type="datetimeFigureOut">
              <a:rPr lang="en-US" smtClean="0"/>
              <a:t>4/25/2019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4EAFC08-28E6-4A2A-9516-5B0EB3FE297E}" type="slidenum">
              <a:rPr lang="en-US" smtClean="0"/>
              <a:t>‹#›</a:t>
            </a:fld>
            <a:endParaRPr lang="en-US"/>
          </a:p>
        </p:txBody>
      </p:sp>
    </p:spTree>
    <p:extLst>
      <p:ext uri="{BB962C8B-B14F-4D97-AF65-F5344CB8AC3E}">
        <p14:creationId xmlns:p14="http://schemas.microsoft.com/office/powerpoint/2010/main" val="53766835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smtClean="0"/>
              <a:t>Click to edit Master title style</a:t>
            </a:r>
            <a:endParaRPr lang="en-US" dirty="0"/>
          </a:p>
        </p:txBody>
      </p:sp>
      <p:sp>
        <p:nvSpPr>
          <p:cNvPr id="3" name="Text Placeholder 2"/>
          <p:cNvSpPr>
            <a:spLocks noGrp="1"/>
          </p:cNvSpPr>
          <p:nvPr>
            <p:ph type="body" idx="1"/>
          </p:nvPr>
        </p:nvSpPr>
        <p:spPr>
          <a:xfrm>
            <a:off x="1154954" y="4532844"/>
            <a:ext cx="305043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9" name="Picture Placeholder 2"/>
          <p:cNvSpPr>
            <a:spLocks noGrp="1" noChangeAspect="1"/>
          </p:cNvSpPr>
          <p:nvPr>
            <p:ph type="pic" idx="15"/>
          </p:nvPr>
        </p:nvSpPr>
        <p:spPr>
          <a:xfrm>
            <a:off x="1334553"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2" name="Text Placeholder 3"/>
          <p:cNvSpPr>
            <a:spLocks noGrp="1"/>
          </p:cNvSpPr>
          <p:nvPr>
            <p:ph type="body" sz="half" idx="18"/>
          </p:nvPr>
        </p:nvSpPr>
        <p:spPr>
          <a:xfrm>
            <a:off x="1154954" y="5109106"/>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4568865" y="4532844"/>
            <a:ext cx="3050438" cy="576263"/>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1" name="Picture Placeholder 2"/>
          <p:cNvSpPr>
            <a:spLocks noGrp="1" noChangeAspect="1"/>
          </p:cNvSpPr>
          <p:nvPr>
            <p:ph type="pic" idx="21"/>
          </p:nvPr>
        </p:nvSpPr>
        <p:spPr>
          <a:xfrm>
            <a:off x="4748462" y="2603500"/>
            <a:ext cx="2691243"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3" name="Text Placeholder 3"/>
          <p:cNvSpPr>
            <a:spLocks noGrp="1"/>
          </p:cNvSpPr>
          <p:nvPr>
            <p:ph type="body" sz="half" idx="19"/>
          </p:nvPr>
        </p:nvSpPr>
        <p:spPr>
          <a:xfrm>
            <a:off x="4570172" y="5109105"/>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982775" y="4532845"/>
            <a:ext cx="3051095"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2"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20"/>
          </p:nvPr>
        </p:nvSpPr>
        <p:spPr>
          <a:xfrm>
            <a:off x="7982775" y="5109104"/>
            <a:ext cx="3051096"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43" name="Straight Connector 42"/>
          <p:cNvCxnSpPr/>
          <p:nvPr/>
        </p:nvCxnSpPr>
        <p:spPr>
          <a:xfrm>
            <a:off x="440583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7797802"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3321C689-B62C-4F04-BC4E-2774EA4E0471}" type="datetimeFigureOut">
              <a:rPr lang="en-US" smtClean="0"/>
              <a:t>4/25/2019</a:t>
            </a:fld>
            <a:endParaRPr lang="en-US"/>
          </a:p>
        </p:txBody>
      </p:sp>
      <p:sp>
        <p:nvSpPr>
          <p:cNvPr id="8" name="Footer Placeholder 7"/>
          <p:cNvSpPr>
            <a:spLocks noGrp="1"/>
          </p:cNvSpPr>
          <p:nvPr>
            <p:ph type="ftr" sz="quarter" idx="11"/>
          </p:nvPr>
        </p:nvSpPr>
        <p:spPr>
          <a:xfrm>
            <a:off x="561111" y="6391838"/>
            <a:ext cx="3644282" cy="304801"/>
          </a:xfrm>
        </p:spPr>
        <p:txBody>
          <a:bodyPr/>
          <a:lstStyle/>
          <a:p>
            <a:endParaRPr lang="en-US"/>
          </a:p>
        </p:txBody>
      </p:sp>
      <p:sp>
        <p:nvSpPr>
          <p:cNvPr id="9" name="Slide Number Placeholder 8"/>
          <p:cNvSpPr>
            <a:spLocks noGrp="1"/>
          </p:cNvSpPr>
          <p:nvPr>
            <p:ph type="sldNum" sz="quarter" idx="12"/>
          </p:nvPr>
        </p:nvSpPr>
        <p:spPr/>
        <p:txBody>
          <a:bodyPr/>
          <a:lstStyle/>
          <a:p>
            <a:fld id="{F4EAFC08-28E6-4A2A-9516-5B0EB3FE297E}" type="slidenum">
              <a:rPr lang="en-US" smtClean="0"/>
              <a:t>‹#›</a:t>
            </a:fld>
            <a:endParaRPr lang="en-US"/>
          </a:p>
        </p:txBody>
      </p:sp>
    </p:spTree>
    <p:extLst>
      <p:ext uri="{BB962C8B-B14F-4D97-AF65-F5344CB8AC3E}">
        <p14:creationId xmlns:p14="http://schemas.microsoft.com/office/powerpoint/2010/main" val="100426255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54954" y="2603500"/>
            <a:ext cx="8825659" cy="3416300"/>
          </a:xfrm>
        </p:spPr>
        <p:txBody>
          <a:bodyPr vert="eaVert" anchor="t" anchorCtr="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10695439" y="6391838"/>
            <a:ext cx="990599" cy="304799"/>
          </a:xfrm>
        </p:spPr>
        <p:txBody>
          <a:bodyPr/>
          <a:lstStyle/>
          <a:p>
            <a:fld id="{3321C689-B62C-4F04-BC4E-2774EA4E0471}" type="datetimeFigureOut">
              <a:rPr lang="en-US" smtClean="0"/>
              <a:t>4/25/2019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4EAFC08-28E6-4A2A-9516-5B0EB3FE297E}" type="slidenum">
              <a:rPr lang="en-US" smtClean="0"/>
              <a:t>‹#›</a:t>
            </a:fld>
            <a:endParaRPr lang="en-US"/>
          </a:p>
        </p:txBody>
      </p:sp>
    </p:spTree>
    <p:extLst>
      <p:ext uri="{BB962C8B-B14F-4D97-AF65-F5344CB8AC3E}">
        <p14:creationId xmlns:p14="http://schemas.microsoft.com/office/powerpoint/2010/main" val="167284832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bwMode="gray">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0"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85235" y="1278467"/>
            <a:ext cx="1409965" cy="4748590"/>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54954" y="1278467"/>
            <a:ext cx="6256025" cy="474859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10653104" y="6391838"/>
            <a:ext cx="992135" cy="304799"/>
          </a:xfrm>
        </p:spPr>
        <p:txBody>
          <a:bodyPr/>
          <a:lstStyle/>
          <a:p>
            <a:fld id="{3321C689-B62C-4F04-BC4E-2774EA4E0471}" type="datetimeFigureOut">
              <a:rPr lang="en-US" smtClean="0"/>
              <a:t>4/25/2019</a:t>
            </a:fld>
            <a:endParaRPr lang="en-US"/>
          </a:p>
        </p:txBody>
      </p:sp>
      <p:sp>
        <p:nvSpPr>
          <p:cNvPr id="5" name="Footer Placeholder 4"/>
          <p:cNvSpPr>
            <a:spLocks noGrp="1"/>
          </p:cNvSpPr>
          <p:nvPr>
            <p:ph type="ftr" sz="quarter" idx="11"/>
          </p:nvPr>
        </p:nvSpPr>
        <p:spPr/>
        <p:txBody>
          <a:bodyPr/>
          <a:lstStyle/>
          <a:p>
            <a:endParaRPr lang="en-US"/>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F4EAFC08-28E6-4A2A-9516-5B0EB3FE297E}" type="slidenum">
              <a:rPr lang="en-US" smtClean="0"/>
              <a:t>‹#›</a:t>
            </a:fld>
            <a:endParaRPr lang="en-US"/>
          </a:p>
        </p:txBody>
      </p:sp>
    </p:spTree>
    <p:extLst>
      <p:ext uri="{BB962C8B-B14F-4D97-AF65-F5344CB8AC3E}">
        <p14:creationId xmlns:p14="http://schemas.microsoft.com/office/powerpoint/2010/main" val="24201523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7" name="Rectangle 6"/>
            <p:cNvSpPr/>
            <p:nvPr/>
          </p:nvSpPr>
          <p:spPr>
            <a:xfrm>
              <a:off x="0" y="0"/>
              <a:ext cx="12192000" cy="6858000"/>
            </a:xfrm>
            <a:prstGeom prst="rect">
              <a:avLst/>
            </a:prstGeom>
            <a:blipFill>
              <a:blip r:embed="rId19">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4"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4" y="973668"/>
            <a:ext cx="8761413" cy="706964"/>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653104" y="6391838"/>
            <a:ext cx="990599" cy="304799"/>
          </a:xfrm>
          <a:prstGeom prst="rect">
            <a:avLst/>
          </a:prstGeom>
        </p:spPr>
        <p:txBody>
          <a:bodyPr vert="horz" lIns="91440" tIns="45720" rIns="91440" bIns="45720" rtlCol="0" anchor="ctr"/>
          <a:lstStyle>
            <a:lvl1pPr algn="r">
              <a:defRPr sz="1000" b="1" i="0">
                <a:solidFill>
                  <a:schemeClr val="accent1"/>
                </a:solidFill>
              </a:defRPr>
            </a:lvl1pPr>
          </a:lstStyle>
          <a:p>
            <a:fld id="{3321C689-B62C-4F04-BC4E-2774EA4E0471}" type="datetimeFigureOut">
              <a:rPr lang="en-US" smtClean="0"/>
              <a:t>4/25/2019</a:t>
            </a:fld>
            <a:endParaRPr lang="en-US"/>
          </a:p>
        </p:txBody>
      </p:sp>
      <p:sp>
        <p:nvSpPr>
          <p:cNvPr id="5" name="Footer Placeholder 4"/>
          <p:cNvSpPr>
            <a:spLocks noGrp="1"/>
          </p:cNvSpPr>
          <p:nvPr>
            <p:ph type="ftr" sz="quarter" idx="3"/>
          </p:nvPr>
        </p:nvSpPr>
        <p:spPr>
          <a:xfrm>
            <a:off x="561110" y="6391838"/>
            <a:ext cx="3859795" cy="304801"/>
          </a:xfrm>
          <a:prstGeom prst="rect">
            <a:avLst/>
          </a:prstGeom>
        </p:spPr>
        <p:txBody>
          <a:bodyPr vert="horz" lIns="91440" tIns="45720" rIns="91440" bIns="45720" rtlCol="0" anchor="ctr"/>
          <a:lstStyle>
            <a:lvl1pPr algn="l">
              <a:defRPr sz="1000" b="1" i="0">
                <a:solidFill>
                  <a:schemeClr val="accent1"/>
                </a:solidFill>
              </a:defRPr>
            </a:lvl1pPr>
          </a:lstStyle>
          <a:p>
            <a:endParaRPr lang="en-US"/>
          </a:p>
        </p:txBody>
      </p:sp>
      <p:sp>
        <p:nvSpPr>
          <p:cNvPr id="21" name="Rectangle 2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F4EAFC08-28E6-4A2A-9516-5B0EB3FE297E}" type="slidenum">
              <a:rPr lang="en-US" smtClean="0"/>
              <a:t>‹#›</a:t>
            </a:fld>
            <a:endParaRPr lang="en-US"/>
          </a:p>
        </p:txBody>
      </p:sp>
    </p:spTree>
    <p:extLst>
      <p:ext uri="{BB962C8B-B14F-4D97-AF65-F5344CB8AC3E}">
        <p14:creationId xmlns:p14="http://schemas.microsoft.com/office/powerpoint/2010/main" val="120939145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s://doi.org/10.1111/j.1350-4126.2005.00108.x" TargetMode="External"/><Relationship Id="rId7" Type="http://schemas.openxmlformats.org/officeDocument/2006/relationships/hyperlink" Target="https://doi.org/10.1111/j.1743-6109.2011.02439.x" TargetMode="External"/><Relationship Id="rId2" Type="http://schemas.openxmlformats.org/officeDocument/2006/relationships/hyperlink" Target="https://doi.org/10.1080/1461673042000303136" TargetMode="External"/><Relationship Id="rId1" Type="http://schemas.openxmlformats.org/officeDocument/2006/relationships/slideLayout" Target="../slideLayouts/slideLayout2.xml"/><Relationship Id="rId6" Type="http://schemas.openxmlformats.org/officeDocument/2006/relationships/hyperlink" Target="https://doi.org/10.1521/jscp.23.6.857.54803" TargetMode="External"/><Relationship Id="rId5" Type="http://schemas.openxmlformats.org/officeDocument/2006/relationships/hyperlink" Target="https://doi.org/10.1353/sof.2006.0076" TargetMode="External"/><Relationship Id="rId4" Type="http://schemas.openxmlformats.org/officeDocument/2006/relationships/hyperlink" Target="https://doi.org/10.1177/0265407510363427"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What Enables Close Relationships?</a:t>
            </a:r>
            <a:endParaRPr lang="en-US" dirty="0"/>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39471824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  </a:t>
            </a:r>
            <a:endParaRPr lang="en-US" dirty="0"/>
          </a:p>
        </p:txBody>
      </p:sp>
      <p:sp>
        <p:nvSpPr>
          <p:cNvPr id="3" name="Content Placeholder 2"/>
          <p:cNvSpPr>
            <a:spLocks noGrp="1"/>
          </p:cNvSpPr>
          <p:nvPr>
            <p:ph idx="1"/>
          </p:nvPr>
        </p:nvSpPr>
        <p:spPr/>
        <p:txBody>
          <a:bodyPr/>
          <a:lstStyle/>
          <a:p>
            <a:r>
              <a:rPr lang="en-US" dirty="0" smtClean="0"/>
              <a:t>Close relationships are essential to human survival and co-existence (</a:t>
            </a:r>
            <a:r>
              <a:rPr lang="en-US" dirty="0" err="1" smtClean="0"/>
              <a:t>Antonucci</a:t>
            </a:r>
            <a:r>
              <a:rPr lang="en-US" dirty="0" smtClean="0"/>
              <a:t> et al., 2004)</a:t>
            </a:r>
          </a:p>
          <a:p>
            <a:r>
              <a:rPr lang="en-US" dirty="0" smtClean="0"/>
              <a:t>Some close relationships are permanent while others are temporary</a:t>
            </a:r>
          </a:p>
          <a:p>
            <a:r>
              <a:rPr lang="en-US" dirty="0" smtClean="0"/>
              <a:t>There are three main enablers of close relationships: attachment, equity, and self-disclosure. </a:t>
            </a:r>
            <a:endParaRPr lang="en-US" dirty="0"/>
          </a:p>
        </p:txBody>
      </p:sp>
    </p:spTree>
    <p:extLst>
      <p:ext uri="{BB962C8B-B14F-4D97-AF65-F5344CB8AC3E}">
        <p14:creationId xmlns:p14="http://schemas.microsoft.com/office/powerpoint/2010/main" val="25066246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Attachment</a:t>
            </a:r>
            <a:endParaRPr lang="en-US" dirty="0"/>
          </a:p>
        </p:txBody>
      </p:sp>
      <p:sp>
        <p:nvSpPr>
          <p:cNvPr id="3" name="Content Placeholder 2"/>
          <p:cNvSpPr>
            <a:spLocks noGrp="1"/>
          </p:cNvSpPr>
          <p:nvPr>
            <p:ph idx="1"/>
          </p:nvPr>
        </p:nvSpPr>
        <p:spPr/>
        <p:txBody>
          <a:bodyPr/>
          <a:lstStyle/>
          <a:p>
            <a:r>
              <a:rPr lang="en-US" dirty="0" smtClean="0"/>
              <a:t>Attachment develops as a result of a need to belong. Attachment is often adaptive depending on situations. </a:t>
            </a:r>
          </a:p>
          <a:p>
            <a:r>
              <a:rPr lang="en-US" dirty="0" smtClean="0"/>
              <a:t>Attachment is a natural process (</a:t>
            </a:r>
            <a:r>
              <a:rPr lang="en-US" dirty="0" err="1" smtClean="0"/>
              <a:t>Antonucci</a:t>
            </a:r>
            <a:r>
              <a:rPr lang="en-US" dirty="0" smtClean="0"/>
              <a:t> et al., 2004). </a:t>
            </a:r>
          </a:p>
          <a:p>
            <a:r>
              <a:rPr lang="en-US" dirty="0" smtClean="0"/>
              <a:t>Childhood experiences determine one’s attachment in future</a:t>
            </a:r>
          </a:p>
          <a:p>
            <a:r>
              <a:rPr lang="en-US" dirty="0" smtClean="0"/>
              <a:t>The attachment between siblings differs from that between friends or lovers. </a:t>
            </a:r>
          </a:p>
          <a:p>
            <a:r>
              <a:rPr lang="en-US" dirty="0" smtClean="0"/>
              <a:t>There four main attachment styles: secure, preoccupied, dismissing, fearful</a:t>
            </a:r>
          </a:p>
          <a:p>
            <a:endParaRPr lang="en-US" dirty="0"/>
          </a:p>
        </p:txBody>
      </p:sp>
    </p:spTree>
    <p:extLst>
      <p:ext uri="{BB962C8B-B14F-4D97-AF65-F5344CB8AC3E}">
        <p14:creationId xmlns:p14="http://schemas.microsoft.com/office/powerpoint/2010/main" val="33831987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Secure Attachment</a:t>
            </a:r>
            <a:endParaRPr lang="en-US" dirty="0"/>
          </a:p>
        </p:txBody>
      </p:sp>
      <p:sp>
        <p:nvSpPr>
          <p:cNvPr id="3" name="Content Placeholder 2"/>
          <p:cNvSpPr>
            <a:spLocks noGrp="1"/>
          </p:cNvSpPr>
          <p:nvPr>
            <p:ph idx="1"/>
          </p:nvPr>
        </p:nvSpPr>
        <p:spPr/>
        <p:txBody>
          <a:bodyPr/>
          <a:lstStyle/>
          <a:p>
            <a:r>
              <a:rPr lang="en-US" dirty="0" smtClean="0"/>
              <a:t>It is the most common (70%)</a:t>
            </a:r>
          </a:p>
          <a:p>
            <a:r>
              <a:rPr lang="en-US" dirty="0" smtClean="0"/>
              <a:t>In this form of attachment, persons have little fear of abandonment, have trust, are comfortable and feel the warmth of intimacy (</a:t>
            </a:r>
            <a:r>
              <a:rPr lang="en-US" dirty="0" err="1" smtClean="0"/>
              <a:t>Antonucci</a:t>
            </a:r>
            <a:r>
              <a:rPr lang="en-US" dirty="0" smtClean="0"/>
              <a:t> et al., 2004).</a:t>
            </a:r>
          </a:p>
          <a:p>
            <a:r>
              <a:rPr lang="en-US" dirty="0" smtClean="0"/>
              <a:t>The persons mostly have a positive view of themselves and others</a:t>
            </a:r>
          </a:p>
          <a:p>
            <a:r>
              <a:rPr lang="en-US" dirty="0" smtClean="0"/>
              <a:t>There is minimal distress in the absence of the attachment figures (</a:t>
            </a:r>
            <a:r>
              <a:rPr lang="en-US" dirty="0" err="1" smtClean="0"/>
              <a:t>Pistole</a:t>
            </a:r>
            <a:r>
              <a:rPr lang="en-US" dirty="0" smtClean="0"/>
              <a:t> et al., 2010). </a:t>
            </a:r>
          </a:p>
          <a:p>
            <a:r>
              <a:rPr lang="en-US" dirty="0" smtClean="0"/>
              <a:t>It is associated with positive and healthy relationships</a:t>
            </a:r>
            <a:endParaRPr lang="en-US" dirty="0"/>
          </a:p>
        </p:txBody>
      </p:sp>
    </p:spTree>
    <p:extLst>
      <p:ext uri="{BB962C8B-B14F-4D97-AF65-F5344CB8AC3E}">
        <p14:creationId xmlns:p14="http://schemas.microsoft.com/office/powerpoint/2010/main" val="37613553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Preoccupied Attachment </a:t>
            </a:r>
            <a:endParaRPr lang="en-US" dirty="0"/>
          </a:p>
        </p:txBody>
      </p:sp>
      <p:sp>
        <p:nvSpPr>
          <p:cNvPr id="3" name="Content Placeholder 2"/>
          <p:cNvSpPr>
            <a:spLocks noGrp="1"/>
          </p:cNvSpPr>
          <p:nvPr>
            <p:ph idx="1"/>
          </p:nvPr>
        </p:nvSpPr>
        <p:spPr/>
        <p:txBody>
          <a:bodyPr/>
          <a:lstStyle/>
          <a:p>
            <a:r>
              <a:rPr lang="en-US" dirty="0" smtClean="0"/>
              <a:t>Also called anxious preoccupied attachment or anxious-ambivalent attachment style. </a:t>
            </a:r>
          </a:p>
          <a:p>
            <a:r>
              <a:rPr lang="en-US" dirty="0" smtClean="0"/>
              <a:t>Individuals with this style of attachment are often anxious, ambivalent, possessive, and view themselves as unworthy (</a:t>
            </a:r>
            <a:r>
              <a:rPr lang="en-US" dirty="0" err="1" smtClean="0"/>
              <a:t>Mikulincer</a:t>
            </a:r>
            <a:r>
              <a:rPr lang="en-US" dirty="0" smtClean="0"/>
              <a:t> </a:t>
            </a:r>
            <a:r>
              <a:rPr lang="en-US" dirty="0"/>
              <a:t>&amp; </a:t>
            </a:r>
            <a:r>
              <a:rPr lang="en-US" dirty="0" smtClean="0"/>
              <a:t>Shaver, 2005</a:t>
            </a:r>
            <a:r>
              <a:rPr lang="en-US" dirty="0"/>
              <a:t>)</a:t>
            </a:r>
            <a:r>
              <a:rPr lang="en-US" dirty="0" smtClean="0"/>
              <a:t>. </a:t>
            </a:r>
          </a:p>
          <a:p>
            <a:r>
              <a:rPr lang="en-US" dirty="0" smtClean="0"/>
              <a:t>These individuals view themselves negatively but view others positively. </a:t>
            </a:r>
          </a:p>
          <a:p>
            <a:r>
              <a:rPr lang="en-US" dirty="0" smtClean="0"/>
              <a:t>They are also more likely to show abnormal distress. </a:t>
            </a:r>
          </a:p>
          <a:p>
            <a:r>
              <a:rPr lang="en-US" dirty="0" smtClean="0"/>
              <a:t>In adult relationships, they are jealous, easy to break-up, and angry during conflict. </a:t>
            </a:r>
          </a:p>
          <a:p>
            <a:endParaRPr lang="en-US" dirty="0" smtClean="0"/>
          </a:p>
          <a:p>
            <a:endParaRPr lang="en-US" dirty="0"/>
          </a:p>
        </p:txBody>
      </p:sp>
    </p:spTree>
    <p:extLst>
      <p:ext uri="{BB962C8B-B14F-4D97-AF65-F5344CB8AC3E}">
        <p14:creationId xmlns:p14="http://schemas.microsoft.com/office/powerpoint/2010/main" val="24367308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Dismissing Attachment </a:t>
            </a:r>
            <a:endParaRPr lang="en-US" dirty="0"/>
          </a:p>
        </p:txBody>
      </p:sp>
      <p:sp>
        <p:nvSpPr>
          <p:cNvPr id="3" name="Content Placeholder 2"/>
          <p:cNvSpPr>
            <a:spLocks noGrp="1"/>
          </p:cNvSpPr>
          <p:nvPr>
            <p:ph idx="1"/>
          </p:nvPr>
        </p:nvSpPr>
        <p:spPr/>
        <p:txBody>
          <a:bodyPr/>
          <a:lstStyle/>
          <a:p>
            <a:r>
              <a:rPr lang="en-US" dirty="0" smtClean="0"/>
              <a:t>Individuals with this attachment style often avoid and distrust others</a:t>
            </a:r>
          </a:p>
          <a:p>
            <a:r>
              <a:rPr lang="en-US" dirty="0" smtClean="0"/>
              <a:t>They have a positive view of themselves but a negative view of others</a:t>
            </a:r>
          </a:p>
          <a:p>
            <a:r>
              <a:rPr lang="en-US" dirty="0" smtClean="0"/>
              <a:t>In childhood, they show marked indifference. They are neither distressed by the mother’s absence nor affectionate upon the mother’s return (</a:t>
            </a:r>
            <a:r>
              <a:rPr lang="en-US" dirty="0" err="1" smtClean="0"/>
              <a:t>Pistole</a:t>
            </a:r>
            <a:r>
              <a:rPr lang="en-US" dirty="0" smtClean="0"/>
              <a:t> et al., 2010). </a:t>
            </a:r>
          </a:p>
          <a:p>
            <a:r>
              <a:rPr lang="en-US" dirty="0" smtClean="0"/>
              <a:t>In adulthood, they are less committed to relationships and easily leave. </a:t>
            </a:r>
          </a:p>
          <a:p>
            <a:endParaRPr lang="en-US" dirty="0"/>
          </a:p>
        </p:txBody>
      </p:sp>
    </p:spTree>
    <p:extLst>
      <p:ext uri="{BB962C8B-B14F-4D97-AF65-F5344CB8AC3E}">
        <p14:creationId xmlns:p14="http://schemas.microsoft.com/office/powerpoint/2010/main" val="39727690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Fearful Avoidant Attachment</a:t>
            </a:r>
            <a:endParaRPr lang="en-US" dirty="0"/>
          </a:p>
        </p:txBody>
      </p:sp>
      <p:sp>
        <p:nvSpPr>
          <p:cNvPr id="3" name="Content Placeholder 2"/>
          <p:cNvSpPr>
            <a:spLocks noGrp="1"/>
          </p:cNvSpPr>
          <p:nvPr>
            <p:ph idx="1"/>
          </p:nvPr>
        </p:nvSpPr>
        <p:spPr/>
        <p:txBody>
          <a:bodyPr/>
          <a:lstStyle/>
          <a:p>
            <a:r>
              <a:rPr lang="en-US" dirty="0" smtClean="0"/>
              <a:t>Individuals with this style of attachment often fear rejection. </a:t>
            </a:r>
          </a:p>
          <a:p>
            <a:r>
              <a:rPr lang="en-US" dirty="0" smtClean="0"/>
              <a:t>These individuals view themselves and others negatively </a:t>
            </a:r>
            <a:r>
              <a:rPr lang="en-US" dirty="0"/>
              <a:t>(</a:t>
            </a:r>
            <a:r>
              <a:rPr lang="en-US" dirty="0" err="1"/>
              <a:t>Mikulincer</a:t>
            </a:r>
            <a:r>
              <a:rPr lang="en-US" dirty="0"/>
              <a:t> &amp; Shaver, 2005)</a:t>
            </a:r>
            <a:r>
              <a:rPr lang="en-US" dirty="0" smtClean="0"/>
              <a:t>. </a:t>
            </a:r>
          </a:p>
          <a:p>
            <a:r>
              <a:rPr lang="en-US" dirty="0" smtClean="0"/>
              <a:t>Show abnormal distress in childhood. They show indifference both in the presence and absence of the mother.</a:t>
            </a:r>
          </a:p>
          <a:p>
            <a:r>
              <a:rPr lang="en-US" dirty="0" smtClean="0"/>
              <a:t>In adulthood, they are afraid of intimacy and often fear that they will disappoint others.</a:t>
            </a:r>
          </a:p>
          <a:p>
            <a:r>
              <a:rPr lang="en-US" dirty="0" smtClean="0"/>
              <a:t>They do not commit to relationships and are likely to leave. </a:t>
            </a:r>
            <a:endParaRPr lang="en-US" dirty="0"/>
          </a:p>
        </p:txBody>
      </p:sp>
    </p:spTree>
    <p:extLst>
      <p:ext uri="{BB962C8B-B14F-4D97-AF65-F5344CB8AC3E}">
        <p14:creationId xmlns:p14="http://schemas.microsoft.com/office/powerpoint/2010/main" val="18922914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Insecure Attachment</a:t>
            </a:r>
            <a:endParaRPr lang="en-US" dirty="0"/>
          </a:p>
        </p:txBody>
      </p:sp>
      <p:sp>
        <p:nvSpPr>
          <p:cNvPr id="3" name="Content Placeholder 2"/>
          <p:cNvSpPr>
            <a:spLocks noGrp="1"/>
          </p:cNvSpPr>
          <p:nvPr>
            <p:ph idx="1"/>
          </p:nvPr>
        </p:nvSpPr>
        <p:spPr/>
        <p:txBody>
          <a:bodyPr/>
          <a:lstStyle/>
          <a:p>
            <a:r>
              <a:rPr lang="en-US" dirty="0" smtClean="0"/>
              <a:t>It is not a major type of attachment. </a:t>
            </a:r>
          </a:p>
          <a:p>
            <a:r>
              <a:rPr lang="en-US" dirty="0" smtClean="0"/>
              <a:t>It encompasses the other forms of attachment other than secure attachment. </a:t>
            </a:r>
          </a:p>
          <a:p>
            <a:r>
              <a:rPr lang="en-US" dirty="0" smtClean="0"/>
              <a:t>However, insecure attachment is mainly used to refer to disorganized or disoriented attachment. </a:t>
            </a:r>
          </a:p>
          <a:p>
            <a:r>
              <a:rPr lang="en-US" dirty="0" smtClean="0"/>
              <a:t>This form of attachment is common in victims of past child abuse or those who didn’t enjoy parental love (</a:t>
            </a:r>
            <a:r>
              <a:rPr lang="en-US" dirty="0" err="1" smtClean="0"/>
              <a:t>Antonucci</a:t>
            </a:r>
            <a:r>
              <a:rPr lang="en-US" dirty="0" smtClean="0"/>
              <a:t> et al., 2004). </a:t>
            </a:r>
          </a:p>
          <a:p>
            <a:r>
              <a:rPr lang="en-US" dirty="0" smtClean="0"/>
              <a:t>They are often inconsistent in their emotions</a:t>
            </a:r>
            <a:endParaRPr lang="en-US" dirty="0"/>
          </a:p>
        </p:txBody>
      </p:sp>
    </p:spTree>
    <p:extLst>
      <p:ext uri="{BB962C8B-B14F-4D97-AF65-F5344CB8AC3E}">
        <p14:creationId xmlns:p14="http://schemas.microsoft.com/office/powerpoint/2010/main" val="23410980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Equity </a:t>
            </a:r>
            <a:endParaRPr lang="en-US" dirty="0"/>
          </a:p>
        </p:txBody>
      </p:sp>
      <p:sp>
        <p:nvSpPr>
          <p:cNvPr id="3" name="Content Placeholder 2"/>
          <p:cNvSpPr>
            <a:spLocks noGrp="1"/>
          </p:cNvSpPr>
          <p:nvPr>
            <p:ph idx="1"/>
          </p:nvPr>
        </p:nvSpPr>
        <p:spPr/>
        <p:txBody>
          <a:bodyPr/>
          <a:lstStyle/>
          <a:p>
            <a:r>
              <a:rPr lang="en-US" dirty="0" smtClean="0"/>
              <a:t>Equity refers to a condition where one perceives that the rewards they receive from a relationship are proportional to the investments they put in the relationship </a:t>
            </a:r>
            <a:r>
              <a:rPr lang="en-US" dirty="0"/>
              <a:t>(</a:t>
            </a:r>
            <a:r>
              <a:rPr lang="en-US" dirty="0" err="1"/>
              <a:t>Shechory</a:t>
            </a:r>
            <a:r>
              <a:rPr lang="en-US" dirty="0"/>
              <a:t> &amp; </a:t>
            </a:r>
            <a:r>
              <a:rPr lang="en-US" dirty="0" err="1"/>
              <a:t>Ziv</a:t>
            </a:r>
            <a:r>
              <a:rPr lang="en-US" dirty="0"/>
              <a:t>, 2007)</a:t>
            </a:r>
            <a:r>
              <a:rPr lang="en-US" dirty="0" smtClean="0"/>
              <a:t>. </a:t>
            </a:r>
          </a:p>
          <a:p>
            <a:r>
              <a:rPr lang="en-US" dirty="0" smtClean="0"/>
              <a:t>An equity between rewards and investments confers satisfaction. </a:t>
            </a:r>
          </a:p>
          <a:p>
            <a:r>
              <a:rPr lang="en-US" dirty="0" smtClean="0"/>
              <a:t>Investments and rewards constitute everything including emotions and material things than one gives or receives. </a:t>
            </a:r>
          </a:p>
          <a:p>
            <a:r>
              <a:rPr lang="en-US" dirty="0" smtClean="0"/>
              <a:t>Rewards might also include the one’s perception of the other person’s qualities. </a:t>
            </a:r>
            <a:endParaRPr lang="en-US" dirty="0"/>
          </a:p>
        </p:txBody>
      </p:sp>
    </p:spTree>
    <p:extLst>
      <p:ext uri="{BB962C8B-B14F-4D97-AF65-F5344CB8AC3E}">
        <p14:creationId xmlns:p14="http://schemas.microsoft.com/office/powerpoint/2010/main" val="10045410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Equity </a:t>
            </a:r>
            <a:endParaRPr lang="en-US" dirty="0"/>
          </a:p>
        </p:txBody>
      </p:sp>
      <p:sp>
        <p:nvSpPr>
          <p:cNvPr id="3" name="Content Placeholder 2"/>
          <p:cNvSpPr>
            <a:spLocks noGrp="1"/>
          </p:cNvSpPr>
          <p:nvPr>
            <p:ph idx="1"/>
          </p:nvPr>
        </p:nvSpPr>
        <p:spPr/>
        <p:txBody>
          <a:bodyPr/>
          <a:lstStyle/>
          <a:p>
            <a:r>
              <a:rPr lang="en-US" dirty="0" smtClean="0"/>
              <a:t>A mismatch in rewards and investments causes distress for one who perceives it. </a:t>
            </a:r>
          </a:p>
          <a:p>
            <a:r>
              <a:rPr lang="en-US" dirty="0" smtClean="0"/>
              <a:t>People expect to get as mush as they get in relationships (</a:t>
            </a:r>
            <a:r>
              <a:rPr lang="en-US" dirty="0" err="1" smtClean="0"/>
              <a:t>Shechory</a:t>
            </a:r>
            <a:r>
              <a:rPr lang="en-US" dirty="0" smtClean="0"/>
              <a:t> </a:t>
            </a:r>
            <a:r>
              <a:rPr lang="en-US" dirty="0"/>
              <a:t>&amp; </a:t>
            </a:r>
            <a:r>
              <a:rPr lang="en-US" dirty="0" err="1"/>
              <a:t>Ziv</a:t>
            </a:r>
            <a:r>
              <a:rPr lang="en-US" dirty="0"/>
              <a:t>, </a:t>
            </a:r>
            <a:r>
              <a:rPr lang="en-US" dirty="0" smtClean="0"/>
              <a:t>2007</a:t>
            </a:r>
            <a:r>
              <a:rPr lang="en-US" dirty="0"/>
              <a:t>)</a:t>
            </a:r>
            <a:endParaRPr lang="en-US" dirty="0" smtClean="0"/>
          </a:p>
          <a:p>
            <a:r>
              <a:rPr lang="en-US" dirty="0" smtClean="0"/>
              <a:t>Inequality causes great dissatisfaction and depression. </a:t>
            </a:r>
            <a:endParaRPr lang="en-US" dirty="0"/>
          </a:p>
        </p:txBody>
      </p:sp>
    </p:spTree>
    <p:extLst>
      <p:ext uri="{BB962C8B-B14F-4D97-AF65-F5344CB8AC3E}">
        <p14:creationId xmlns:p14="http://schemas.microsoft.com/office/powerpoint/2010/main" val="30599460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Long-term vs Short-term Equity</a:t>
            </a:r>
            <a:endParaRPr lang="en-US" dirty="0"/>
          </a:p>
        </p:txBody>
      </p:sp>
      <p:sp>
        <p:nvSpPr>
          <p:cNvPr id="3" name="Content Placeholder 2"/>
          <p:cNvSpPr>
            <a:spLocks noGrp="1"/>
          </p:cNvSpPr>
          <p:nvPr>
            <p:ph idx="1"/>
          </p:nvPr>
        </p:nvSpPr>
        <p:spPr/>
        <p:txBody>
          <a:bodyPr/>
          <a:lstStyle/>
          <a:p>
            <a:r>
              <a:rPr lang="en-US" dirty="0" smtClean="0"/>
              <a:t>Long-term rather than short-term equity is expected in close relationships (Wilcox &amp; Lock, 2006).</a:t>
            </a:r>
          </a:p>
          <a:p>
            <a:r>
              <a:rPr lang="en-US" dirty="0" smtClean="0"/>
              <a:t>In people with close relationships such as close friends or family, some parties often give without expecting or receiving immediate reward. For instance, parents aid their children without expecting immediate payment. </a:t>
            </a:r>
          </a:p>
          <a:p>
            <a:r>
              <a:rPr lang="en-US" dirty="0" smtClean="0"/>
              <a:t>Perceiving one’s partner as self-giving enhances one’s trust in their partner. </a:t>
            </a:r>
          </a:p>
          <a:p>
            <a:r>
              <a:rPr lang="en-US" dirty="0" smtClean="0"/>
              <a:t>In most close relationships with long-term equity, no strings are attached to investments given and reciprocation of the investment is often a non-issue. </a:t>
            </a:r>
            <a:endParaRPr lang="en-US" dirty="0"/>
          </a:p>
        </p:txBody>
      </p:sp>
    </p:spTree>
    <p:extLst>
      <p:ext uri="{BB962C8B-B14F-4D97-AF65-F5344CB8AC3E}">
        <p14:creationId xmlns:p14="http://schemas.microsoft.com/office/powerpoint/2010/main" val="36294912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Self-Disclosure</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Self-disclosure is the revelation of one’s intimate aspects to others (</a:t>
            </a:r>
            <a:r>
              <a:rPr lang="en-US" dirty="0" err="1" smtClean="0"/>
              <a:t>Sprecher</a:t>
            </a:r>
            <a:r>
              <a:rPr lang="en-US" dirty="0" smtClean="0"/>
              <a:t> &amp; </a:t>
            </a:r>
            <a:r>
              <a:rPr lang="en-US" dirty="0" err="1" smtClean="0"/>
              <a:t>Hendrick</a:t>
            </a:r>
            <a:r>
              <a:rPr lang="en-US" dirty="0" smtClean="0"/>
              <a:t>, 2004).</a:t>
            </a:r>
          </a:p>
          <a:p>
            <a:r>
              <a:rPr lang="en-US" dirty="0" smtClean="0"/>
              <a:t>The concept of disclosure reciprocity states that one is likely to disclose their intimate aspects to a partner who is willing to disclose theirs. </a:t>
            </a:r>
          </a:p>
          <a:p>
            <a:r>
              <a:rPr lang="en-US" dirty="0" smtClean="0"/>
              <a:t>The likelihood of disclosure improves as the relationship grows and directly contributes to the growth of the relationship. </a:t>
            </a:r>
          </a:p>
          <a:p>
            <a:r>
              <a:rPr lang="en-US" dirty="0" smtClean="0"/>
              <a:t>Self-disclosure is a prerequisite to trust. It depends on trust too (</a:t>
            </a:r>
            <a:r>
              <a:rPr lang="en-US" dirty="0" err="1" smtClean="0"/>
              <a:t>Rehman</a:t>
            </a:r>
            <a:r>
              <a:rPr lang="en-US" dirty="0" smtClean="0"/>
              <a:t> et al., 2011).</a:t>
            </a:r>
          </a:p>
          <a:p>
            <a:r>
              <a:rPr lang="en-US" dirty="0" smtClean="0"/>
              <a:t>Self-disclosure enhances the feeling of love and satisfaction in marriage (</a:t>
            </a:r>
            <a:r>
              <a:rPr lang="en-US" dirty="0" err="1" smtClean="0"/>
              <a:t>Sprecher</a:t>
            </a:r>
            <a:r>
              <a:rPr lang="en-US" dirty="0" smtClean="0"/>
              <a:t> &amp; </a:t>
            </a:r>
            <a:r>
              <a:rPr lang="en-US" dirty="0" err="1" smtClean="0"/>
              <a:t>Hendrick</a:t>
            </a:r>
            <a:r>
              <a:rPr lang="en-US" dirty="0" smtClean="0"/>
              <a:t>, 2004). </a:t>
            </a:r>
          </a:p>
          <a:p>
            <a:r>
              <a:rPr lang="en-US" dirty="0" smtClean="0"/>
              <a:t>However, in most instances, women are more likely to express their inner feelings while men repress them.</a:t>
            </a:r>
          </a:p>
          <a:p>
            <a:endParaRPr lang="en-US" dirty="0"/>
          </a:p>
        </p:txBody>
      </p:sp>
    </p:spTree>
    <p:extLst>
      <p:ext uri="{BB962C8B-B14F-4D97-AF65-F5344CB8AC3E}">
        <p14:creationId xmlns:p14="http://schemas.microsoft.com/office/powerpoint/2010/main" val="20826025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 </a:t>
            </a:r>
            <a:endParaRPr lang="en-US" dirty="0"/>
          </a:p>
        </p:txBody>
      </p:sp>
      <p:sp>
        <p:nvSpPr>
          <p:cNvPr id="3" name="Content Placeholder 2"/>
          <p:cNvSpPr>
            <a:spLocks noGrp="1"/>
          </p:cNvSpPr>
          <p:nvPr>
            <p:ph idx="1"/>
          </p:nvPr>
        </p:nvSpPr>
        <p:spPr/>
        <p:txBody>
          <a:bodyPr/>
          <a:lstStyle/>
          <a:p>
            <a:r>
              <a:rPr lang="en-US" dirty="0" smtClean="0"/>
              <a:t>Attachment, equity, and disclosure are important enablers of close relationships.</a:t>
            </a:r>
          </a:p>
          <a:p>
            <a:r>
              <a:rPr lang="en-US" dirty="0" smtClean="0"/>
              <a:t>Attachment is a natural process that is dependent on personality types and childhood experiences. Secure attachment confers trust and comfort in a relationship.</a:t>
            </a:r>
          </a:p>
          <a:p>
            <a:r>
              <a:rPr lang="en-US" dirty="0" smtClean="0"/>
              <a:t>A perception of equity also breeds satisfaction that is essential for the survival of a relationship. </a:t>
            </a:r>
          </a:p>
          <a:p>
            <a:r>
              <a:rPr lang="en-US" dirty="0" smtClean="0"/>
              <a:t>Self-disclosure strengthens trust and the feeling of closeness to each other </a:t>
            </a:r>
            <a:r>
              <a:rPr lang="en-US" dirty="0"/>
              <a:t>(</a:t>
            </a:r>
            <a:r>
              <a:rPr lang="en-US" dirty="0" err="1"/>
              <a:t>Rehman</a:t>
            </a:r>
            <a:r>
              <a:rPr lang="en-US"/>
              <a:t> et al., 2011)</a:t>
            </a:r>
            <a:r>
              <a:rPr lang="en-US" smtClean="0"/>
              <a:t>. </a:t>
            </a:r>
            <a:endParaRPr lang="en-US" dirty="0"/>
          </a:p>
        </p:txBody>
      </p:sp>
    </p:spTree>
    <p:extLst>
      <p:ext uri="{BB962C8B-B14F-4D97-AF65-F5344CB8AC3E}">
        <p14:creationId xmlns:p14="http://schemas.microsoft.com/office/powerpoint/2010/main" val="186532684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 </a:t>
            </a:r>
            <a:endParaRPr lang="en-US" dirty="0"/>
          </a:p>
        </p:txBody>
      </p:sp>
      <p:sp>
        <p:nvSpPr>
          <p:cNvPr id="3" name="Content Placeholder 2"/>
          <p:cNvSpPr>
            <a:spLocks noGrp="1"/>
          </p:cNvSpPr>
          <p:nvPr>
            <p:ph idx="1"/>
          </p:nvPr>
        </p:nvSpPr>
        <p:spPr/>
        <p:txBody>
          <a:bodyPr>
            <a:normAutofit fontScale="62500" lnSpcReduction="20000"/>
          </a:bodyPr>
          <a:lstStyle/>
          <a:p>
            <a:r>
              <a:rPr lang="en-US" dirty="0" err="1"/>
              <a:t>Antonucci</a:t>
            </a:r>
            <a:r>
              <a:rPr lang="en-US" dirty="0"/>
              <a:t>, T., Akiyama, H., &amp; Takahashi, K. (2004). Attachment and close relationships across the life span. </a:t>
            </a:r>
            <a:r>
              <a:rPr lang="en-US" i="1" dirty="0"/>
              <a:t>Attachment &amp; human development</a:t>
            </a:r>
            <a:r>
              <a:rPr lang="en-US" dirty="0"/>
              <a:t>, </a:t>
            </a:r>
            <a:r>
              <a:rPr lang="en-US" i="1" dirty="0"/>
              <a:t>6</a:t>
            </a:r>
            <a:r>
              <a:rPr lang="en-US" dirty="0"/>
              <a:t>(4), 353-370</a:t>
            </a:r>
            <a:r>
              <a:rPr lang="en-US" dirty="0" smtClean="0"/>
              <a:t>. </a:t>
            </a:r>
            <a:r>
              <a:rPr lang="en-US" dirty="0">
                <a:hlinkClick r:id="rId2"/>
              </a:rPr>
              <a:t>https://</a:t>
            </a:r>
            <a:r>
              <a:rPr lang="en-US" dirty="0" smtClean="0">
                <a:hlinkClick r:id="rId2"/>
              </a:rPr>
              <a:t>doi.org/10.1080/1461673042000303136</a:t>
            </a:r>
            <a:endParaRPr lang="en-US" dirty="0" smtClean="0"/>
          </a:p>
          <a:p>
            <a:r>
              <a:rPr lang="en-US" dirty="0" err="1"/>
              <a:t>Mikulincer</a:t>
            </a:r>
            <a:r>
              <a:rPr lang="en-US" dirty="0"/>
              <a:t>, M., &amp; Shaver, P. R. (2005). Attachment theory and emotions in close relationships: Exploring the attachment‐related dynamics of emotional reactions to relational events. </a:t>
            </a:r>
            <a:r>
              <a:rPr lang="en-US" i="1" dirty="0"/>
              <a:t>Personal Relationships</a:t>
            </a:r>
            <a:r>
              <a:rPr lang="en-US" dirty="0"/>
              <a:t>, </a:t>
            </a:r>
            <a:r>
              <a:rPr lang="en-US" i="1" dirty="0"/>
              <a:t>12</a:t>
            </a:r>
            <a:r>
              <a:rPr lang="en-US" dirty="0"/>
              <a:t>(2), 149-168</a:t>
            </a:r>
            <a:r>
              <a:rPr lang="en-US" dirty="0" smtClean="0"/>
              <a:t>. </a:t>
            </a:r>
            <a:r>
              <a:rPr lang="en-US" dirty="0">
                <a:hlinkClick r:id="rId3"/>
              </a:rPr>
              <a:t>https://</a:t>
            </a:r>
            <a:r>
              <a:rPr lang="en-US" dirty="0" smtClean="0">
                <a:hlinkClick r:id="rId3"/>
              </a:rPr>
              <a:t>doi.org/10.1111/j.1350-4126.2005.00108.x</a:t>
            </a:r>
            <a:endParaRPr lang="en-US" dirty="0" smtClean="0"/>
          </a:p>
          <a:p>
            <a:r>
              <a:rPr lang="en-US" dirty="0" err="1"/>
              <a:t>Pistole</a:t>
            </a:r>
            <a:r>
              <a:rPr lang="en-US" dirty="0"/>
              <a:t>, M. C., Roberts, A., &amp; Chapman, M. L. (2010). Attachment, relationship maintenance, and stress in long distance and geographically close romantic relationships. </a:t>
            </a:r>
            <a:r>
              <a:rPr lang="en-US" i="1" dirty="0"/>
              <a:t>Journal of Social and Personal Relationships</a:t>
            </a:r>
            <a:r>
              <a:rPr lang="en-US" dirty="0"/>
              <a:t>, </a:t>
            </a:r>
            <a:r>
              <a:rPr lang="en-US" i="1" dirty="0"/>
              <a:t>27</a:t>
            </a:r>
            <a:r>
              <a:rPr lang="en-US" dirty="0"/>
              <a:t>(4), 535-552</a:t>
            </a:r>
            <a:r>
              <a:rPr lang="en-US" dirty="0" smtClean="0"/>
              <a:t>. </a:t>
            </a:r>
            <a:r>
              <a:rPr lang="en-US" dirty="0">
                <a:hlinkClick r:id="rId4"/>
              </a:rPr>
              <a:t>https://</a:t>
            </a:r>
            <a:r>
              <a:rPr lang="en-US" dirty="0" smtClean="0">
                <a:hlinkClick r:id="rId4"/>
              </a:rPr>
              <a:t>doi.org/10.1177/0265407510363427</a:t>
            </a:r>
            <a:endParaRPr lang="en-US" dirty="0" smtClean="0"/>
          </a:p>
          <a:p>
            <a:r>
              <a:rPr lang="en-US" dirty="0"/>
              <a:t>Wilcox, W. B., &amp; Nock, S. L. (2006). What's love got to do with it? Equality, equity, commitment and women's marital quality. </a:t>
            </a:r>
            <a:r>
              <a:rPr lang="en-US" i="1" dirty="0"/>
              <a:t>Social Forces</a:t>
            </a:r>
            <a:r>
              <a:rPr lang="en-US" dirty="0"/>
              <a:t>, </a:t>
            </a:r>
            <a:r>
              <a:rPr lang="en-US" i="1" dirty="0"/>
              <a:t>84</a:t>
            </a:r>
            <a:r>
              <a:rPr lang="en-US" dirty="0"/>
              <a:t>(3), 1321-1345</a:t>
            </a:r>
            <a:r>
              <a:rPr lang="en-US" dirty="0" smtClean="0"/>
              <a:t>. </a:t>
            </a:r>
            <a:r>
              <a:rPr lang="en-US" dirty="0">
                <a:hlinkClick r:id="rId5"/>
              </a:rPr>
              <a:t>https://</a:t>
            </a:r>
            <a:r>
              <a:rPr lang="en-US" dirty="0" smtClean="0">
                <a:hlinkClick r:id="rId5"/>
              </a:rPr>
              <a:t>doi.org/10.1353/sof.2006.0076</a:t>
            </a:r>
            <a:endParaRPr lang="en-US" dirty="0" smtClean="0"/>
          </a:p>
          <a:p>
            <a:r>
              <a:rPr lang="en-US" dirty="0" err="1"/>
              <a:t>Shechory</a:t>
            </a:r>
            <a:r>
              <a:rPr lang="en-US" dirty="0"/>
              <a:t>, M., &amp; </a:t>
            </a:r>
            <a:r>
              <a:rPr lang="en-US" dirty="0" err="1"/>
              <a:t>Ziv</a:t>
            </a:r>
            <a:r>
              <a:rPr lang="en-US" dirty="0"/>
              <a:t>, R. (2007). Relationships between gender role attitudes, role division, and perception of equity among heterosexual, gay and lesbian couples. </a:t>
            </a:r>
            <a:r>
              <a:rPr lang="en-US" i="1" dirty="0"/>
              <a:t>Sex Roles</a:t>
            </a:r>
            <a:r>
              <a:rPr lang="en-US" dirty="0"/>
              <a:t>, </a:t>
            </a:r>
            <a:r>
              <a:rPr lang="en-US" i="1" dirty="0"/>
              <a:t>56</a:t>
            </a:r>
            <a:r>
              <a:rPr lang="en-US" dirty="0"/>
              <a:t>(9-10), 629-638</a:t>
            </a:r>
            <a:r>
              <a:rPr lang="en-US" dirty="0" smtClean="0"/>
              <a:t>. </a:t>
            </a:r>
            <a:r>
              <a:rPr lang="en-US" dirty="0" err="1" smtClean="0"/>
              <a:t>doi</a:t>
            </a:r>
            <a:r>
              <a:rPr lang="en-US" dirty="0"/>
              <a:t>: </a:t>
            </a:r>
            <a:r>
              <a:rPr lang="en-US" dirty="0" smtClean="0"/>
              <a:t>10.1007/s11199-007-9207-3</a:t>
            </a:r>
          </a:p>
          <a:p>
            <a:r>
              <a:rPr lang="en-US" dirty="0" err="1"/>
              <a:t>Sprecher</a:t>
            </a:r>
            <a:r>
              <a:rPr lang="en-US" dirty="0"/>
              <a:t>, S., &amp; </a:t>
            </a:r>
            <a:r>
              <a:rPr lang="en-US" dirty="0" err="1"/>
              <a:t>Hendrick</a:t>
            </a:r>
            <a:r>
              <a:rPr lang="en-US" dirty="0"/>
              <a:t>, S. S. (2004). Self-disclosure in intimate relationships: Associations with individual and relationship characteristics over time. </a:t>
            </a:r>
            <a:r>
              <a:rPr lang="en-US" i="1" dirty="0"/>
              <a:t>Journal of Social and Clinical Psychology</a:t>
            </a:r>
            <a:r>
              <a:rPr lang="en-US" dirty="0"/>
              <a:t>, </a:t>
            </a:r>
            <a:r>
              <a:rPr lang="en-US" i="1" dirty="0"/>
              <a:t>23</a:t>
            </a:r>
            <a:r>
              <a:rPr lang="en-US" dirty="0"/>
              <a:t>(6), 857-877</a:t>
            </a:r>
            <a:r>
              <a:rPr lang="en-US" dirty="0" smtClean="0"/>
              <a:t>. </a:t>
            </a:r>
            <a:r>
              <a:rPr lang="en-US" dirty="0">
                <a:hlinkClick r:id="rId6"/>
              </a:rPr>
              <a:t>https://</a:t>
            </a:r>
            <a:r>
              <a:rPr lang="en-US" dirty="0" smtClean="0">
                <a:hlinkClick r:id="rId6"/>
              </a:rPr>
              <a:t>doi.org/10.1521/jscp.23.6.857.54803</a:t>
            </a:r>
            <a:endParaRPr lang="en-US" dirty="0" smtClean="0"/>
          </a:p>
          <a:p>
            <a:r>
              <a:rPr lang="en-US" dirty="0" err="1"/>
              <a:t>Rehman</a:t>
            </a:r>
            <a:r>
              <a:rPr lang="en-US" dirty="0"/>
              <a:t>, U. S., </a:t>
            </a:r>
            <a:r>
              <a:rPr lang="en-US" dirty="0" err="1"/>
              <a:t>Rellini</a:t>
            </a:r>
            <a:r>
              <a:rPr lang="en-US" dirty="0"/>
              <a:t>, A. H., &amp; </a:t>
            </a:r>
            <a:r>
              <a:rPr lang="en-US" dirty="0" err="1"/>
              <a:t>Fallis</a:t>
            </a:r>
            <a:r>
              <a:rPr lang="en-US" dirty="0"/>
              <a:t>, E. (2011). The importance of sexual self‐disclosure to sexual satisfaction and functioning in committed relationships. </a:t>
            </a:r>
            <a:r>
              <a:rPr lang="en-US" i="1" dirty="0"/>
              <a:t>The journal of sexual medicine</a:t>
            </a:r>
            <a:r>
              <a:rPr lang="en-US" dirty="0"/>
              <a:t>, </a:t>
            </a:r>
            <a:r>
              <a:rPr lang="en-US" i="1" dirty="0"/>
              <a:t>8</a:t>
            </a:r>
            <a:r>
              <a:rPr lang="en-US" dirty="0"/>
              <a:t>(11), 3108-3115</a:t>
            </a:r>
            <a:r>
              <a:rPr lang="en-US" dirty="0" smtClean="0"/>
              <a:t>. </a:t>
            </a:r>
            <a:r>
              <a:rPr lang="en-US" dirty="0">
                <a:hlinkClick r:id="rId7" tooltip="Persistent link using digital object identifier"/>
              </a:rPr>
              <a:t>https://doi.org/10.1111/j.1743-6109.2011.02439.x</a:t>
            </a:r>
            <a:endParaRPr lang="en-US" dirty="0"/>
          </a:p>
          <a:p>
            <a:endParaRPr lang="en-US" dirty="0" smtClean="0"/>
          </a:p>
          <a:p>
            <a:endParaRPr lang="en-US" dirty="0"/>
          </a:p>
          <a:p>
            <a:endParaRPr lang="en-US" dirty="0"/>
          </a:p>
          <a:p>
            <a:endParaRPr lang="en-US" dirty="0"/>
          </a:p>
          <a:p>
            <a:endParaRPr lang="en-US" dirty="0"/>
          </a:p>
          <a:p>
            <a:endParaRPr lang="en-US" dirty="0"/>
          </a:p>
          <a:p>
            <a:endParaRPr lang="en-US" dirty="0"/>
          </a:p>
          <a:p>
            <a:endParaRPr lang="en-US" dirty="0"/>
          </a:p>
        </p:txBody>
      </p:sp>
    </p:spTree>
    <p:extLst>
      <p:ext uri="{BB962C8B-B14F-4D97-AF65-F5344CB8AC3E}">
        <p14:creationId xmlns:p14="http://schemas.microsoft.com/office/powerpoint/2010/main" val="361658401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Boardroom">
  <a:themeElements>
    <a:clrScheme name="Ion Boardroom">
      <a:dk1>
        <a:sysClr val="windowText" lastClr="000000"/>
      </a:dk1>
      <a:lt1>
        <a:sysClr val="window" lastClr="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8F8F8F"/>
      </a:hlink>
      <a:folHlink>
        <a:srgbClr val="A5A5A5"/>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B8502691-933B-45FE-8764-BA278511EF2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 Boardroom</Template>
  <TotalTime>265</TotalTime>
  <Words>2130</Words>
  <Application>Microsoft Office PowerPoint</Application>
  <PresentationFormat>Widescreen</PresentationFormat>
  <Paragraphs>113</Paragraphs>
  <Slides>14</Slides>
  <Notes>10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14</vt:i4>
      </vt:variant>
    </vt:vector>
  </HeadingPairs>
  <TitlesOfParts>
    <vt:vector size="19" baseType="lpstr">
      <vt:lpstr>Arial</vt:lpstr>
      <vt:lpstr>Calibri</vt:lpstr>
      <vt:lpstr>Century Gothic</vt:lpstr>
      <vt:lpstr>Wingdings 3</vt:lpstr>
      <vt:lpstr>Ion Boardroom</vt:lpstr>
      <vt:lpstr>What Enables Close Relationships?</vt:lpstr>
      <vt:lpstr>Introduction  </vt:lpstr>
      <vt:lpstr>Attachment</vt:lpstr>
      <vt:lpstr>Secure Attachment</vt:lpstr>
      <vt:lpstr>Preoccupied Attachment </vt:lpstr>
      <vt:lpstr>Dismissing Attachment </vt:lpstr>
      <vt:lpstr>Fearful Avoidant Attachment</vt:lpstr>
      <vt:lpstr>Insecure Attachment</vt:lpstr>
      <vt:lpstr>Equity </vt:lpstr>
      <vt:lpstr>Equity </vt:lpstr>
      <vt:lpstr>Long-term vs Short-term Equity</vt:lpstr>
      <vt:lpstr>Self-Disclosure</vt:lpstr>
      <vt:lpstr>Conclusion </vt:lpstr>
      <vt:lpstr>References </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What Enables Close Relationships?</dc:title>
  <dc:creator>User</dc:creator>
  <cp:lastModifiedBy>User</cp:lastModifiedBy>
  <cp:revision>44</cp:revision>
  <dcterms:created xsi:type="dcterms:W3CDTF">2019-04-25T13:58:09Z</dcterms:created>
  <dcterms:modified xsi:type="dcterms:W3CDTF">2019-04-25T18:23:35Z</dcterms:modified>
</cp:coreProperties>
</file>